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8" r:id="rId1"/>
  </p:sldMasterIdLst>
  <p:notesMasterIdLst>
    <p:notesMasterId r:id="rId21"/>
  </p:notesMasterIdLst>
  <p:sldIdLst>
    <p:sldId id="256" r:id="rId2"/>
    <p:sldId id="257" r:id="rId3"/>
    <p:sldId id="259" r:id="rId4"/>
    <p:sldId id="268" r:id="rId5"/>
    <p:sldId id="270" r:id="rId6"/>
    <p:sldId id="271" r:id="rId7"/>
    <p:sldId id="277" r:id="rId8"/>
    <p:sldId id="280" r:id="rId9"/>
    <p:sldId id="281" r:id="rId10"/>
    <p:sldId id="282" r:id="rId11"/>
    <p:sldId id="283" r:id="rId12"/>
    <p:sldId id="284" r:id="rId13"/>
    <p:sldId id="285" r:id="rId14"/>
    <p:sldId id="286" r:id="rId15"/>
    <p:sldId id="287" r:id="rId16"/>
    <p:sldId id="288" r:id="rId17"/>
    <p:sldId id="279" r:id="rId18"/>
    <p:sldId id="275" r:id="rId19"/>
    <p:sldId id="276"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008000"/>
    <a:srgbClr val="0000FF"/>
    <a:srgbClr val="A6A6A6"/>
    <a:srgbClr val="C0C0C0"/>
    <a:srgbClr val="808080"/>
    <a:srgbClr val="E6E6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F0F6C7-2ADD-4200-878F-BDE98701E769}" type="datetimeFigureOut">
              <a:rPr lang="zh-CN" altLang="en-US" smtClean="0"/>
              <a:t>2019/6/16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DF3238-516B-4057-AFED-CE1482AA3BEE}" type="slidenum">
              <a:rPr lang="zh-CN" altLang="en-US" smtClean="0"/>
              <a:t>‹#›</a:t>
            </a:fld>
            <a:endParaRPr lang="zh-CN" altLang="en-US"/>
          </a:p>
        </p:txBody>
      </p:sp>
    </p:spTree>
    <p:extLst>
      <p:ext uri="{BB962C8B-B14F-4D97-AF65-F5344CB8AC3E}">
        <p14:creationId xmlns:p14="http://schemas.microsoft.com/office/powerpoint/2010/main" val="6854481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Good afternoon, everyone. The topic of my thesis is Scene Analysis and Reconstruction Based on Geometric Distances. It’s honored of me to do research under the guidance of Professor Hu, as well as to present my graduation work here.</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25DF3238-516B-4057-AFED-CE1482AA3BEE}" type="slidenum">
              <a:rPr lang="zh-CN" altLang="en-US" smtClean="0"/>
              <a:t>1</a:t>
            </a:fld>
            <a:endParaRPr lang="zh-CN" altLang="en-US"/>
          </a:p>
        </p:txBody>
      </p:sp>
    </p:spTree>
    <p:extLst>
      <p:ext uri="{BB962C8B-B14F-4D97-AF65-F5344CB8AC3E}">
        <p14:creationId xmlns:p14="http://schemas.microsoft.com/office/powerpoint/2010/main" val="521134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Now we consider design of sparse geometrically graphs on given points. We’ve already proven that complete graphs are geometrically stable, but we are also interested in minimum graphs, to minimize the cost while keeping the property.</a:t>
            </a:r>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10</a:t>
            </a:fld>
            <a:endParaRPr lang="zh-CN" altLang="en-US"/>
          </a:p>
        </p:txBody>
      </p:sp>
    </p:spTree>
    <p:extLst>
      <p:ext uri="{BB962C8B-B14F-4D97-AF65-F5344CB8AC3E}">
        <p14:creationId xmlns:p14="http://schemas.microsoft.com/office/powerpoint/2010/main" val="40087060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A necessary condition is global rigidity, which means that when the edge lengths are accurately constrained, there is only one equivalent structure to satisfy that. Existing results show the minimum number of edges is Theta(</a:t>
            </a:r>
            <a:r>
              <a:rPr lang="en-US" altLang="zh-CN" sz="1200" kern="1200" dirty="0" err="1">
                <a:solidFill>
                  <a:schemeClr val="tx1"/>
                </a:solidFill>
                <a:effectLst/>
                <a:latin typeface="+mn-lt"/>
                <a:ea typeface="+mn-ea"/>
                <a:cs typeface="+mn-cs"/>
              </a:rPr>
              <a:t>kn</a:t>
            </a:r>
            <a:r>
              <a:rPr lang="en-US" altLang="zh-CN" sz="1200" kern="1200" dirty="0">
                <a:solidFill>
                  <a:schemeClr val="tx1"/>
                </a:solidFill>
                <a:effectLst/>
                <a:latin typeface="+mn-lt"/>
                <a:ea typeface="+mn-ea"/>
                <a:cs typeface="+mn-cs"/>
              </a:rPr>
              <a:t>) for k dimensions, and there has been an algorithm to compute the approximate min-cost global rigid spanning graphs. </a:t>
            </a:r>
            <a:endParaRPr lang="zh-CN"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However, because all edges are local, cumulative errors will make the geometry unstable. Imagine that n is large, then it may take many edges from one point to another, and their error </a:t>
            </a:r>
            <a:r>
              <a:rPr lang="en-US" altLang="zh-CN" sz="1200" kern="1200">
                <a:solidFill>
                  <a:schemeClr val="tx1"/>
                </a:solidFill>
                <a:effectLst/>
                <a:latin typeface="+mn-lt"/>
                <a:ea typeface="+mn-ea"/>
                <a:cs typeface="+mn-cs"/>
              </a:rPr>
              <a:t>will accumulate.</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25DF3238-516B-4057-AFED-CE1482AA3BEE}" type="slidenum">
              <a:rPr lang="zh-CN" altLang="en-US" smtClean="0"/>
              <a:t>11</a:t>
            </a:fld>
            <a:endParaRPr lang="zh-CN" altLang="en-US"/>
          </a:p>
        </p:txBody>
      </p:sp>
    </p:spTree>
    <p:extLst>
      <p:ext uri="{BB962C8B-B14F-4D97-AF65-F5344CB8AC3E}">
        <p14:creationId xmlns:p14="http://schemas.microsoft.com/office/powerpoint/2010/main" val="3040337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Intuitively, we need some global edges to make the graph stable, but too many of them will raise the cost. How can we combine global and local edges to lower the cost while keep the stability?</a:t>
            </a:r>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12</a:t>
            </a:fld>
            <a:endParaRPr lang="zh-CN" altLang="en-US"/>
          </a:p>
        </p:txBody>
      </p:sp>
    </p:spTree>
    <p:extLst>
      <p:ext uri="{BB962C8B-B14F-4D97-AF65-F5344CB8AC3E}">
        <p14:creationId xmlns:p14="http://schemas.microsoft.com/office/powerpoint/2010/main" val="29730174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We try it in another way. We already have geometrical stability of complete graphs, so we can choose some anchor points with even distribution by farthest sampling as an epsilon-net of the point cloud, and the epsilon can be bounded by means of the volume. Then we fully connect them.</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13</a:t>
            </a:fld>
            <a:endParaRPr lang="zh-CN" altLang="en-US"/>
          </a:p>
        </p:txBody>
      </p:sp>
    </p:spTree>
    <p:extLst>
      <p:ext uri="{BB962C8B-B14F-4D97-AF65-F5344CB8AC3E}">
        <p14:creationId xmlns:p14="http://schemas.microsoft.com/office/powerpoint/2010/main" val="16177020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For other points, we only connect each to k+1 nearby anchor points, forming into a hierarchical graph. This graph can be proven to be globally rigid, and we discuss its geometrical stability.</a:t>
            </a:r>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14</a:t>
            </a:fld>
            <a:endParaRPr lang="zh-CN" altLang="en-US"/>
          </a:p>
        </p:txBody>
      </p:sp>
    </p:spTree>
    <p:extLst>
      <p:ext uri="{BB962C8B-B14F-4D97-AF65-F5344CB8AC3E}">
        <p14:creationId xmlns:p14="http://schemas.microsoft.com/office/powerpoint/2010/main" val="6690739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For the 2D case, we have proven that for non-marginal points, there must be 3 anchor points in a bounded neighborhood with positions good enough to stably recover the point with local edges, that is to say, one theta is not too close to zero or pi, so its position is not sensitive to perturbation of distances or positions of anchors. Since the structure of anchor points are stable, other non-marginal points can also be reconstructed with geometrical stability.</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15</a:t>
            </a:fld>
            <a:endParaRPr lang="zh-CN" altLang="en-US"/>
          </a:p>
        </p:txBody>
      </p:sp>
    </p:spTree>
    <p:extLst>
      <p:ext uri="{BB962C8B-B14F-4D97-AF65-F5344CB8AC3E}">
        <p14:creationId xmlns:p14="http://schemas.microsoft.com/office/powerpoint/2010/main" val="2175183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Next we consider the optimal number m of anchor points. Whenever m is less than </a:t>
            </a:r>
            <a:r>
              <a:rPr lang="en-US" altLang="zh-CN" sz="1200" kern="1200" dirty="0" err="1">
                <a:solidFill>
                  <a:schemeClr val="tx1"/>
                </a:solidFill>
                <a:effectLst/>
                <a:latin typeface="+mn-lt"/>
                <a:ea typeface="+mn-ea"/>
                <a:cs typeface="+mn-cs"/>
              </a:rPr>
              <a:t>sqroot</a:t>
            </a:r>
            <a:r>
              <a:rPr lang="en-US" altLang="zh-CN" sz="1200" kern="1200" dirty="0">
                <a:solidFill>
                  <a:schemeClr val="tx1"/>
                </a:solidFill>
                <a:effectLst/>
                <a:latin typeface="+mn-lt"/>
                <a:ea typeface="+mn-ea"/>
                <a:cs typeface="+mn-cs"/>
              </a:rPr>
              <a:t> n, the increase in edge number is small. For the total edge length, larger m makes local edges shorter, but increases the number of expensive global ones. By the bound on epsilon, we can derive that the optimal m is about n to the k over 2k+1, and the total cost is in the power of 2k over 2k+1, sublinear to n. </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25DF3238-516B-4057-AFED-CE1482AA3BEE}" type="slidenum">
              <a:rPr lang="zh-CN" altLang="en-US" smtClean="0"/>
              <a:t>16</a:t>
            </a:fld>
            <a:endParaRPr lang="zh-CN" altLang="en-US"/>
          </a:p>
        </p:txBody>
      </p:sp>
    </p:spTree>
    <p:extLst>
      <p:ext uri="{BB962C8B-B14F-4D97-AF65-F5344CB8AC3E}">
        <p14:creationId xmlns:p14="http://schemas.microsoft.com/office/powerpoint/2010/main" val="38590709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Although not sure if it’s optimal, we did make the edge number and length a lot smaller than complete linkage, also smaller than random graphs. Besides, for our design we have a direct MDS algorithm for localization which is more efficient than optimization. This design can also be useful for motion capture, sensor localization and so on.</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25DF3238-516B-4057-AFED-CE1482AA3BEE}" type="slidenum">
              <a:rPr lang="zh-CN" altLang="en-US" smtClean="0"/>
              <a:t>17</a:t>
            </a:fld>
            <a:endParaRPr lang="zh-CN" altLang="en-US"/>
          </a:p>
        </p:txBody>
      </p:sp>
    </p:spTree>
    <p:extLst>
      <p:ext uri="{BB962C8B-B14F-4D97-AF65-F5344CB8AC3E}">
        <p14:creationId xmlns:p14="http://schemas.microsoft.com/office/powerpoint/2010/main" val="42485165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In the end</a:t>
            </a:r>
            <a:r>
              <a:rPr lang="en-US" altLang="zh-CN" sz="1200" kern="1200">
                <a:solidFill>
                  <a:schemeClr val="tx1"/>
                </a:solidFill>
                <a:effectLst/>
                <a:latin typeface="+mn-lt"/>
                <a:ea typeface="+mn-ea"/>
                <a:cs typeface="+mn-cs"/>
              </a:rPr>
              <a:t>, I’d </a:t>
            </a:r>
            <a:r>
              <a:rPr lang="en-US" altLang="zh-CN" sz="1200" kern="1200" dirty="0">
                <a:solidFill>
                  <a:schemeClr val="tx1"/>
                </a:solidFill>
                <a:effectLst/>
                <a:latin typeface="+mn-lt"/>
                <a:ea typeface="+mn-ea"/>
                <a:cs typeface="+mn-cs"/>
              </a:rPr>
              <a:t>like to express my appreciation to Congyue Deng for inspiring my interest in graphics and encouraging me to keep up with initial dreams through my hard times. Best wishes for you.</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25DF3238-516B-4057-AFED-CE1482AA3BEE}" type="slidenum">
              <a:rPr lang="zh-CN" altLang="en-US" smtClean="0"/>
              <a:t>18</a:t>
            </a:fld>
            <a:endParaRPr lang="zh-CN" altLang="en-US"/>
          </a:p>
        </p:txBody>
      </p:sp>
    </p:spTree>
    <p:extLst>
      <p:ext uri="{BB962C8B-B14F-4D97-AF65-F5344CB8AC3E}">
        <p14:creationId xmlns:p14="http://schemas.microsoft.com/office/powerpoint/2010/main" val="4239138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Thanks for listening. Is there any questions?</a:t>
            </a:r>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19</a:t>
            </a:fld>
            <a:endParaRPr lang="zh-CN" altLang="en-US"/>
          </a:p>
        </p:txBody>
      </p:sp>
    </p:spTree>
    <p:extLst>
      <p:ext uri="{BB962C8B-B14F-4D97-AF65-F5344CB8AC3E}">
        <p14:creationId xmlns:p14="http://schemas.microsoft.com/office/powerpoint/2010/main" val="3454932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the prior work ClusterSLAM last semester, we used a clustering algorithm based on pointwise motion consistency matrix, whose elements are determined by the variation of their geometric distances. Its success to improve the state-of-the-art accuracy by more than twenty percent shows the value of geometry in computer vision problems.</a:t>
            </a:r>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2</a:t>
            </a:fld>
            <a:endParaRPr lang="zh-CN" altLang="en-US"/>
          </a:p>
        </p:txBody>
      </p:sp>
    </p:spTree>
    <p:extLst>
      <p:ext uri="{BB962C8B-B14F-4D97-AF65-F5344CB8AC3E}">
        <p14:creationId xmlns:p14="http://schemas.microsoft.com/office/powerpoint/2010/main" val="3799039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our thesis, we focus on reconstruction of point cloud structures based on geometric distances, and finding a min-cost set of distance constraints which is sufficient for the recovery.</a:t>
            </a:r>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3</a:t>
            </a:fld>
            <a:endParaRPr lang="zh-CN" altLang="en-US"/>
          </a:p>
        </p:txBody>
      </p:sp>
    </p:spTree>
    <p:extLst>
      <p:ext uri="{BB962C8B-B14F-4D97-AF65-F5344CB8AC3E}">
        <p14:creationId xmlns:p14="http://schemas.microsoft.com/office/powerpoint/2010/main" val="26283058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dirty="0">
                <a:solidFill>
                  <a:schemeClr val="tx1"/>
                </a:solidFill>
                <a:effectLst/>
                <a:latin typeface="+mn-lt"/>
                <a:ea typeface="+mn-ea"/>
                <a:cs typeface="+mn-cs"/>
              </a:rPr>
              <a:t>MDS</a:t>
            </a:r>
            <a:endParaRPr lang="zh-CN"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The family of MDS algorithms is about reconstructing the spatial structure of an underlying point set from constraints of pairwise distances which can be noisy and partial</a:t>
            </a:r>
            <a:r>
              <a:rPr lang="en-US" altLang="zh-CN" sz="1200" kern="1200">
                <a:solidFill>
                  <a:schemeClr val="tx1"/>
                </a:solidFill>
                <a:effectLst/>
                <a:latin typeface="+mn-lt"/>
                <a:ea typeface="+mn-ea"/>
                <a:cs typeface="+mn-cs"/>
              </a:rPr>
              <a:t>, and </a:t>
            </a:r>
            <a:r>
              <a:rPr lang="en-US" altLang="zh-CN" sz="1200" kern="1200" dirty="0">
                <a:solidFill>
                  <a:schemeClr val="tx1"/>
                </a:solidFill>
                <a:effectLst/>
                <a:latin typeface="+mn-lt"/>
                <a:ea typeface="+mn-ea"/>
                <a:cs typeface="+mn-cs"/>
              </a:rPr>
              <a:t>we try to embed points in an Euclidean space with their pairwise distances as close as possible to the input, which is widely used in the field of data analysis.</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4</a:t>
            </a:fld>
            <a:endParaRPr lang="zh-CN" altLang="en-US"/>
          </a:p>
        </p:txBody>
      </p:sp>
    </p:spTree>
    <p:extLst>
      <p:ext uri="{BB962C8B-B14F-4D97-AF65-F5344CB8AC3E}">
        <p14:creationId xmlns:p14="http://schemas.microsoft.com/office/powerpoint/2010/main" val="1508377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Here, we defined Geometrical Stability as a novel specification of an MDS algorithm for geometric reconstruction. For the underlying point cloud P and noisy distance observations D, and the reconstructed point cloud denoted as K, we call an MDS algorithm geometrically stable if for big n and with high probability, there exists a rigid transformation S to make K approximately equal to SP in the </a:t>
            </a:r>
            <a:r>
              <a:rPr lang="en-US" altLang="zh-CN" sz="1200" kern="1200" dirty="0" err="1">
                <a:solidFill>
                  <a:schemeClr val="tx1"/>
                </a:solidFill>
                <a:effectLst/>
                <a:latin typeface="+mn-lt"/>
                <a:ea typeface="+mn-ea"/>
                <a:cs typeface="+mn-cs"/>
              </a:rPr>
              <a:t>Frobinius</a:t>
            </a:r>
            <a:r>
              <a:rPr lang="en-US" altLang="zh-CN" sz="1200" kern="1200" dirty="0">
                <a:solidFill>
                  <a:schemeClr val="tx1"/>
                </a:solidFill>
                <a:effectLst/>
                <a:latin typeface="+mn-lt"/>
                <a:ea typeface="+mn-ea"/>
                <a:cs typeface="+mn-cs"/>
              </a:rPr>
              <a:t> norm.</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25DF3238-516B-4057-AFED-CE1482AA3BEE}" type="slidenum">
              <a:rPr lang="zh-CN" altLang="en-US" smtClean="0"/>
              <a:t>5</a:t>
            </a:fld>
            <a:endParaRPr lang="zh-CN" altLang="en-US"/>
          </a:p>
        </p:txBody>
      </p:sp>
    </p:spTree>
    <p:extLst>
      <p:ext uri="{BB962C8B-B14F-4D97-AF65-F5344CB8AC3E}">
        <p14:creationId xmlns:p14="http://schemas.microsoft.com/office/powerpoint/2010/main" val="1081235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The classical </a:t>
            </a:r>
            <a:r>
              <a:rPr lang="en-US" altLang="zh-CN" sz="1200" kern="1200" dirty="0" err="1">
                <a:solidFill>
                  <a:schemeClr val="tx1"/>
                </a:solidFill>
                <a:effectLst/>
                <a:latin typeface="+mn-lt"/>
                <a:ea typeface="+mn-ea"/>
                <a:cs typeface="+mn-cs"/>
              </a:rPr>
              <a:t>cMDS</a:t>
            </a:r>
            <a:r>
              <a:rPr lang="en-US" altLang="zh-CN" sz="1200" kern="1200" dirty="0">
                <a:solidFill>
                  <a:schemeClr val="tx1"/>
                </a:solidFill>
                <a:effectLst/>
                <a:latin typeface="+mn-lt"/>
                <a:ea typeface="+mn-ea"/>
                <a:cs typeface="+mn-cs"/>
              </a:rPr>
              <a:t> algorithm can recover the point cloud structure with accurate and full observation. In this algorithm, we firstly compute the Grammian matrix G from the squared distance matrix D, then do eigen decomposition on G and get the coordinate matrix K. </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25DF3238-516B-4057-AFED-CE1482AA3BEE}" type="slidenum">
              <a:rPr lang="zh-CN" altLang="en-US" smtClean="0"/>
              <a:t>6</a:t>
            </a:fld>
            <a:endParaRPr lang="zh-CN" altLang="en-US"/>
          </a:p>
        </p:txBody>
      </p:sp>
    </p:spTree>
    <p:extLst>
      <p:ext uri="{BB962C8B-B14F-4D97-AF65-F5344CB8AC3E}">
        <p14:creationId xmlns:p14="http://schemas.microsoft.com/office/powerpoint/2010/main" val="2195176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In our thesis, we have proven the geometrical stability of </a:t>
            </a:r>
            <a:r>
              <a:rPr lang="en-US" altLang="zh-CN" sz="1200" kern="1200" dirty="0" err="1">
                <a:solidFill>
                  <a:schemeClr val="tx1"/>
                </a:solidFill>
                <a:effectLst/>
                <a:latin typeface="+mn-lt"/>
                <a:ea typeface="+mn-ea"/>
                <a:cs typeface="+mn-cs"/>
              </a:rPr>
              <a:t>cMDS</a:t>
            </a:r>
            <a:r>
              <a:rPr lang="en-US" altLang="zh-CN" sz="1200" kern="1200" dirty="0">
                <a:solidFill>
                  <a:schemeClr val="tx1"/>
                </a:solidFill>
                <a:effectLst/>
                <a:latin typeface="+mn-lt"/>
                <a:ea typeface="+mn-ea"/>
                <a:cs typeface="+mn-cs"/>
              </a:rPr>
              <a:t> in generic settings. The stability of </a:t>
            </a:r>
            <a:r>
              <a:rPr lang="en-US" altLang="zh-CN" sz="1200" kern="1200" dirty="0" err="1">
                <a:solidFill>
                  <a:schemeClr val="tx1"/>
                </a:solidFill>
                <a:effectLst/>
                <a:latin typeface="+mn-lt"/>
                <a:ea typeface="+mn-ea"/>
                <a:cs typeface="+mn-cs"/>
              </a:rPr>
              <a:t>cMDS</a:t>
            </a:r>
            <a:r>
              <a:rPr lang="en-US" altLang="zh-CN" sz="1200" kern="1200" dirty="0">
                <a:solidFill>
                  <a:schemeClr val="tx1"/>
                </a:solidFill>
                <a:effectLst/>
                <a:latin typeface="+mn-lt"/>
                <a:ea typeface="+mn-ea"/>
                <a:cs typeface="+mn-cs"/>
              </a:rPr>
              <a:t> is about the numerical stability from D to G to K. Stability from D to G is trivial, and the bottleneck is from G to K.</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7</a:t>
            </a:fld>
            <a:endParaRPr lang="zh-CN" altLang="en-US"/>
          </a:p>
        </p:txBody>
      </p:sp>
    </p:spTree>
    <p:extLst>
      <p:ext uri="{BB962C8B-B14F-4D97-AF65-F5344CB8AC3E}">
        <p14:creationId xmlns:p14="http://schemas.microsoft.com/office/powerpoint/2010/main" val="3340080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The key point of our proof is on the eigen decomposition. Firstly we derive that for a fixed-scale noise model, the 2-norm of perturbation in G is in the order of </a:t>
            </a:r>
            <a:r>
              <a:rPr lang="en-US" altLang="zh-CN" sz="1200" kern="1200" dirty="0" err="1">
                <a:solidFill>
                  <a:schemeClr val="tx1"/>
                </a:solidFill>
                <a:effectLst/>
                <a:latin typeface="+mn-lt"/>
                <a:ea typeface="+mn-ea"/>
                <a:cs typeface="+mn-cs"/>
              </a:rPr>
              <a:t>sqroot</a:t>
            </a:r>
            <a:r>
              <a:rPr lang="en-US" altLang="zh-CN" sz="1200" kern="1200" dirty="0">
                <a:solidFill>
                  <a:schemeClr val="tx1"/>
                </a:solidFill>
                <a:effectLst/>
                <a:latin typeface="+mn-lt"/>
                <a:ea typeface="+mn-ea"/>
                <a:cs typeface="+mn-cs"/>
              </a:rPr>
              <a:t> n, and the spectral gap of G is in the order of n, so for big n, the 2-norm of perturbation is small compared to the spectral gap. From this, the perturbations of eigenvalues and eigenvectors are bounded, so is the perturbation of K, implying the geometrical stability of </a:t>
            </a:r>
            <a:r>
              <a:rPr lang="en-US" altLang="zh-CN" sz="1200" kern="1200" dirty="0" err="1">
                <a:solidFill>
                  <a:schemeClr val="tx1"/>
                </a:solidFill>
                <a:effectLst/>
                <a:latin typeface="+mn-lt"/>
                <a:ea typeface="+mn-ea"/>
                <a:cs typeface="+mn-cs"/>
              </a:rPr>
              <a:t>cMDS</a:t>
            </a:r>
            <a:r>
              <a:rPr lang="en-US" altLang="zh-CN" sz="1200" kern="1200" dirty="0">
                <a:solidFill>
                  <a:schemeClr val="tx1"/>
                </a:solidFill>
                <a:effectLst/>
                <a:latin typeface="+mn-lt"/>
                <a:ea typeface="+mn-ea"/>
                <a:cs typeface="+mn-cs"/>
              </a:rPr>
              <a:t>.</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25DF3238-516B-4057-AFED-CE1482AA3BEE}" type="slidenum">
              <a:rPr lang="zh-CN" altLang="en-US" smtClean="0"/>
              <a:t>8</a:t>
            </a:fld>
            <a:endParaRPr lang="zh-CN" altLang="en-US"/>
          </a:p>
        </p:txBody>
      </p:sp>
    </p:spTree>
    <p:extLst>
      <p:ext uri="{BB962C8B-B14F-4D97-AF65-F5344CB8AC3E}">
        <p14:creationId xmlns:p14="http://schemas.microsoft.com/office/powerpoint/2010/main" val="28334003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We also explored doing MDS on random sparse distance graphs by semidefinite programming. By connectivity of Erdos-Renyi random graphs, we have a theoretical lower bound of Omega(n log n) edges. But if we can exclude some “unreliable” points and recover the majority, the bound can be lowered to Omega(n). We have done some experiments in both 2D and 3D for those. Although we haven’t got a guarantee in theory, they work.</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25DF3238-516B-4057-AFED-CE1482AA3BEE}" type="slidenum">
              <a:rPr lang="zh-CN" altLang="en-US" smtClean="0"/>
              <a:t>9</a:t>
            </a:fld>
            <a:endParaRPr lang="zh-CN" altLang="en-US"/>
          </a:p>
        </p:txBody>
      </p:sp>
    </p:spTree>
    <p:extLst>
      <p:ext uri="{BB962C8B-B14F-4D97-AF65-F5344CB8AC3E}">
        <p14:creationId xmlns:p14="http://schemas.microsoft.com/office/powerpoint/2010/main" val="1733669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80B09A-346C-40CD-B45B-047FEE8BCB17}"/>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084A3A3B-BF01-418B-99A1-48FB9787BA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0ECCCD1-2294-4034-889C-AEC28C310004}"/>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5" name="页脚占位符 4">
            <a:extLst>
              <a:ext uri="{FF2B5EF4-FFF2-40B4-BE49-F238E27FC236}">
                <a16:creationId xmlns:a16="http://schemas.microsoft.com/office/drawing/2014/main" id="{85F7CC40-D8B9-414D-A202-A8017DD3ED9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72465AD-C3C1-49E9-ADDF-B7B53CC5D55E}"/>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1332341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C9D6C2-6A19-4F11-815C-B5CD330D4BB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6411FF9-C0CC-428B-B589-A02647772F8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039270E-D43A-4739-9EFC-18A4FA84EC65}"/>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5" name="页脚占位符 4">
            <a:extLst>
              <a:ext uri="{FF2B5EF4-FFF2-40B4-BE49-F238E27FC236}">
                <a16:creationId xmlns:a16="http://schemas.microsoft.com/office/drawing/2014/main" id="{7C302C09-9EA5-4DFE-A7EC-A086F4FE8CA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BBA973B-0D24-45CA-B80B-E07D3798C5E4}"/>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2941596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628DE3F-FD65-4D12-B011-E6A86CAB02D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04EE0AB-5BF7-4EF0-9F8A-8F4A2D514CEB}"/>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C2DDA2B-977E-4789-90C0-2171A38B9F17}"/>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5" name="页脚占位符 4">
            <a:extLst>
              <a:ext uri="{FF2B5EF4-FFF2-40B4-BE49-F238E27FC236}">
                <a16:creationId xmlns:a16="http://schemas.microsoft.com/office/drawing/2014/main" id="{158283C8-B07A-4ED6-BCD6-C92570E31C6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2ACE826-C2FE-42FD-BE98-83C5B7254CEA}"/>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2036378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51CCF9-9ADA-4723-B37A-D37A604BDE7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BA66EDF-97F4-4E50-9916-016A7ABC78F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8333AB5-1A2E-41A2-822E-97FA3B75EC7D}"/>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5" name="页脚占位符 4">
            <a:extLst>
              <a:ext uri="{FF2B5EF4-FFF2-40B4-BE49-F238E27FC236}">
                <a16:creationId xmlns:a16="http://schemas.microsoft.com/office/drawing/2014/main" id="{5E4983BB-92C1-466E-98A0-12F4FB1B940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4091FA6-CA23-4FDA-B8BB-7D93C306FF46}"/>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3211084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4A6813-D037-4F27-85A3-C7FE13E7458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C4AC00A-B791-4B30-9A64-D2FD7378DF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6141582-814C-4818-A278-70168154B248}"/>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5" name="页脚占位符 4">
            <a:extLst>
              <a:ext uri="{FF2B5EF4-FFF2-40B4-BE49-F238E27FC236}">
                <a16:creationId xmlns:a16="http://schemas.microsoft.com/office/drawing/2014/main" id="{BF46543A-5FCE-4014-8758-5BE7AC15744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C15F9D0-D599-4575-B9C8-9F0685034B1D}"/>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4224805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7AD763-EF2B-4B63-88D9-2B142D747C7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73D11FA-2DA3-4FF3-9EAB-E15CB05BEA57}"/>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36AA26A-E5DB-4018-82EF-77BADE7F69E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3066571-4AEF-4CE7-BCE7-DB301E2BE033}"/>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6" name="页脚占位符 5">
            <a:extLst>
              <a:ext uri="{FF2B5EF4-FFF2-40B4-BE49-F238E27FC236}">
                <a16:creationId xmlns:a16="http://schemas.microsoft.com/office/drawing/2014/main" id="{7806C4D4-AE0F-4B06-9E43-D627BDB21C9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9EFCDA4-7CFD-4665-8302-913016AC21C1}"/>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3157230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3B332C-2910-4D71-B6C3-99ED4949636E}"/>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1345002-CDEC-46A3-80F8-AC60FF6156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3514986-87DA-4746-8D05-D2C1DE0D13B6}"/>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091DF32-79B5-4B5A-9AC6-1C81B0AD61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6DD40AF-1D0F-44AC-B499-423ED2B66242}"/>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84B365A3-5DBB-45F0-8E0E-341B48926711}"/>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8" name="页脚占位符 7">
            <a:extLst>
              <a:ext uri="{FF2B5EF4-FFF2-40B4-BE49-F238E27FC236}">
                <a16:creationId xmlns:a16="http://schemas.microsoft.com/office/drawing/2014/main" id="{3DAEEA00-DD0F-4212-BD3E-8A79DABE876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9CAB301-E175-41C6-A0B1-7EEB4C41AE8B}"/>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3603740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95A5C8-B3FA-4E45-9DC8-227E17A7F08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E3C221C-C850-4F2E-B5AD-ADDA0CAEE80A}"/>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4" name="页脚占位符 3">
            <a:extLst>
              <a:ext uri="{FF2B5EF4-FFF2-40B4-BE49-F238E27FC236}">
                <a16:creationId xmlns:a16="http://schemas.microsoft.com/office/drawing/2014/main" id="{7BB97739-806F-457F-ADAE-7BAE34F55EE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152178D-73F5-430B-95CF-69A47032AAEF}"/>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166313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5C9B40F-3E1C-47E3-A8BF-40EED194573D}"/>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3" name="页脚占位符 2">
            <a:extLst>
              <a:ext uri="{FF2B5EF4-FFF2-40B4-BE49-F238E27FC236}">
                <a16:creationId xmlns:a16="http://schemas.microsoft.com/office/drawing/2014/main" id="{223BEEB3-4134-4014-9AC2-81E022A6565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B95CB38-20E4-4400-A1CF-520F18BE0AC8}"/>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1003002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02DF4D-62B2-4CBC-92FE-2837221CDB9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CAF9444E-BB3B-4227-886A-59BC81A9F6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7ACDB92-06B8-464F-9378-18600EBB7B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6686F01-0355-4264-AFD5-544F4B9EE4A2}"/>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6" name="页脚占位符 5">
            <a:extLst>
              <a:ext uri="{FF2B5EF4-FFF2-40B4-BE49-F238E27FC236}">
                <a16:creationId xmlns:a16="http://schemas.microsoft.com/office/drawing/2014/main" id="{87DF995E-601E-42C4-9CD8-0275F42A9E2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BB3659B-0C05-41B0-89A2-54376820DE5D}"/>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2773323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AA705D-EFCF-4349-B078-E24806E9AE4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ACC5C658-2D3C-4ED1-9733-649944953F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9D88E208-47F4-4284-A8A4-00323582F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5FD247D-E8C4-4653-9235-28E4B8AAC497}"/>
              </a:ext>
            </a:extLst>
          </p:cNvPr>
          <p:cNvSpPr>
            <a:spLocks noGrp="1"/>
          </p:cNvSpPr>
          <p:nvPr>
            <p:ph type="dt" sz="half" idx="10"/>
          </p:nvPr>
        </p:nvSpPr>
        <p:spPr/>
        <p:txBody>
          <a:bodyPr/>
          <a:lstStyle/>
          <a:p>
            <a:fld id="{E5328EC5-888E-4AEC-973F-FD7258E33CAD}" type="datetimeFigureOut">
              <a:rPr lang="zh-CN" altLang="en-US" smtClean="0"/>
              <a:t>2019/6/16</a:t>
            </a:fld>
            <a:endParaRPr lang="zh-CN" altLang="en-US"/>
          </a:p>
        </p:txBody>
      </p:sp>
      <p:sp>
        <p:nvSpPr>
          <p:cNvPr id="6" name="页脚占位符 5">
            <a:extLst>
              <a:ext uri="{FF2B5EF4-FFF2-40B4-BE49-F238E27FC236}">
                <a16:creationId xmlns:a16="http://schemas.microsoft.com/office/drawing/2014/main" id="{ABD1B62A-496C-4DFC-AE08-0A5729585D7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29A5DC8-8119-44AB-BA5B-B1A0BA9B8A7F}"/>
              </a:ext>
            </a:extLst>
          </p:cNvPr>
          <p:cNvSpPr>
            <a:spLocks noGrp="1"/>
          </p:cNvSpPr>
          <p:nvPr>
            <p:ph type="sldNum" sz="quarter" idx="12"/>
          </p:nvPr>
        </p:nvSpPr>
        <p:spPr/>
        <p:txBody>
          <a:body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40884799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D09449A-64F5-4E8D-BCDF-35FE977F45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7FCFECD-796C-492D-A3D9-C7476F5E65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1785F05-9CC8-4A8D-B7BE-49BB8AFAC9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328EC5-888E-4AEC-973F-FD7258E33CAD}" type="datetimeFigureOut">
              <a:rPr lang="zh-CN" altLang="en-US" smtClean="0"/>
              <a:t>2019/6/16</a:t>
            </a:fld>
            <a:endParaRPr lang="zh-CN" altLang="en-US"/>
          </a:p>
        </p:txBody>
      </p:sp>
      <p:sp>
        <p:nvSpPr>
          <p:cNvPr id="5" name="页脚占位符 4">
            <a:extLst>
              <a:ext uri="{FF2B5EF4-FFF2-40B4-BE49-F238E27FC236}">
                <a16:creationId xmlns:a16="http://schemas.microsoft.com/office/drawing/2014/main" id="{D3C8B62C-67C3-4533-ABB8-31AA50D32A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F5049DA4-1D30-4647-B261-751D16DB46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89DF72-650E-4DD2-A008-F9A5DBD837DC}" type="slidenum">
              <a:rPr lang="zh-CN" altLang="en-US" smtClean="0"/>
              <a:t>‹#›</a:t>
            </a:fld>
            <a:endParaRPr lang="zh-CN" altLang="en-US"/>
          </a:p>
        </p:txBody>
      </p:sp>
    </p:spTree>
    <p:extLst>
      <p:ext uri="{BB962C8B-B14F-4D97-AF65-F5344CB8AC3E}">
        <p14:creationId xmlns:p14="http://schemas.microsoft.com/office/powerpoint/2010/main" val="2002913697"/>
      </p:ext>
    </p:extLst>
  </p:cSld>
  <p:clrMap bg1="lt1" tx1="dk1" bg2="lt2" tx2="dk2" accent1="accent1" accent2="accent2" accent3="accent3" accent4="accent4" accent5="accent5" accent6="accent6" hlink="hlink" folHlink="folHlink"/>
  <p:sldLayoutIdLst>
    <p:sldLayoutId id="2147483929" r:id="rId1"/>
    <p:sldLayoutId id="2147483930" r:id="rId2"/>
    <p:sldLayoutId id="2147483931" r:id="rId3"/>
    <p:sldLayoutId id="2147483932" r:id="rId4"/>
    <p:sldLayoutId id="2147483933" r:id="rId5"/>
    <p:sldLayoutId id="2147483934" r:id="rId6"/>
    <p:sldLayoutId id="2147483935" r:id="rId7"/>
    <p:sldLayoutId id="2147483936" r:id="rId8"/>
    <p:sldLayoutId id="2147483937" r:id="rId9"/>
    <p:sldLayoutId id="2147483938" r:id="rId10"/>
    <p:sldLayoutId id="214748393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D220D9-5974-4C18-AD1E-0F10292A8704}"/>
              </a:ext>
            </a:extLst>
          </p:cNvPr>
          <p:cNvSpPr>
            <a:spLocks noGrp="1"/>
          </p:cNvSpPr>
          <p:nvPr>
            <p:ph type="ctrTitle"/>
          </p:nvPr>
        </p:nvSpPr>
        <p:spPr/>
        <p:txBody>
          <a:bodyPr>
            <a:normAutofit/>
          </a:bodyPr>
          <a:lstStyle/>
          <a:p>
            <a:r>
              <a:rPr lang="en-US" altLang="zh-CN" sz="4400" dirty="0"/>
              <a:t>Scene Analysis &amp; Reconstruction Based on Geometric Distances</a:t>
            </a:r>
            <a:endParaRPr lang="zh-CN" altLang="en-US" sz="4400" dirty="0"/>
          </a:p>
        </p:txBody>
      </p:sp>
      <p:sp>
        <p:nvSpPr>
          <p:cNvPr id="3" name="副标题 2">
            <a:extLst>
              <a:ext uri="{FF2B5EF4-FFF2-40B4-BE49-F238E27FC236}">
                <a16:creationId xmlns:a16="http://schemas.microsoft.com/office/drawing/2014/main" id="{63BF83C3-8724-447A-84D2-DE76B5A313F9}"/>
              </a:ext>
            </a:extLst>
          </p:cNvPr>
          <p:cNvSpPr>
            <a:spLocks noGrp="1"/>
          </p:cNvSpPr>
          <p:nvPr>
            <p:ph type="subTitle" idx="1"/>
          </p:nvPr>
        </p:nvSpPr>
        <p:spPr>
          <a:xfrm>
            <a:off x="1524000" y="3602038"/>
            <a:ext cx="9144000" cy="2737802"/>
          </a:xfrm>
        </p:spPr>
        <p:txBody>
          <a:bodyPr>
            <a:normAutofit/>
          </a:bodyPr>
          <a:lstStyle/>
          <a:p>
            <a:r>
              <a:rPr lang="en-US" altLang="zh-CN" dirty="0"/>
              <a:t>Zishuo Zhao</a:t>
            </a:r>
          </a:p>
          <a:p>
            <a:endParaRPr lang="en-US" altLang="zh-CN" dirty="0"/>
          </a:p>
          <a:p>
            <a:endParaRPr lang="en-US" altLang="zh-CN" dirty="0"/>
          </a:p>
          <a:p>
            <a:endParaRPr lang="en-US" altLang="zh-CN" dirty="0"/>
          </a:p>
          <a:p>
            <a:r>
              <a:rPr lang="en-US" altLang="zh-CN" dirty="0"/>
              <a:t>Advisor: Prof. Shi-Min Hu</a:t>
            </a:r>
            <a:endParaRPr lang="zh-CN" altLang="en-US" dirty="0"/>
          </a:p>
        </p:txBody>
      </p:sp>
    </p:spTree>
    <p:extLst>
      <p:ext uri="{BB962C8B-B14F-4D97-AF65-F5344CB8AC3E}">
        <p14:creationId xmlns:p14="http://schemas.microsoft.com/office/powerpoint/2010/main" val="32069147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13AF46-2C33-4AD9-9DB3-CCF34D369BBF}"/>
              </a:ext>
            </a:extLst>
          </p:cNvPr>
          <p:cNvSpPr>
            <a:spLocks noGrp="1"/>
          </p:cNvSpPr>
          <p:nvPr>
            <p:ph type="title"/>
          </p:nvPr>
        </p:nvSpPr>
        <p:spPr/>
        <p:txBody>
          <a:bodyPr/>
          <a:lstStyle/>
          <a:p>
            <a:r>
              <a:rPr lang="en-US" altLang="zh-CN" dirty="0"/>
              <a:t>Design of Geometrically Stable Graph</a:t>
            </a:r>
            <a:endParaRPr lang="zh-CN" altLang="en-US" dirty="0"/>
          </a:p>
        </p:txBody>
      </p:sp>
      <p:sp>
        <p:nvSpPr>
          <p:cNvPr id="3" name="内容占位符 2">
            <a:extLst>
              <a:ext uri="{FF2B5EF4-FFF2-40B4-BE49-F238E27FC236}">
                <a16:creationId xmlns:a16="http://schemas.microsoft.com/office/drawing/2014/main" id="{77F23F74-CF50-47B6-B968-E95066CD8498}"/>
              </a:ext>
            </a:extLst>
          </p:cNvPr>
          <p:cNvSpPr>
            <a:spLocks noGrp="1"/>
          </p:cNvSpPr>
          <p:nvPr>
            <p:ph idx="1"/>
          </p:nvPr>
        </p:nvSpPr>
        <p:spPr/>
        <p:txBody>
          <a:bodyPr/>
          <a:lstStyle/>
          <a:p>
            <a:r>
              <a:rPr lang="en-US" altLang="zh-CN" dirty="0"/>
              <a:t>Proven: complete graphs are stable. (but redundant)</a:t>
            </a:r>
          </a:p>
          <a:p>
            <a:r>
              <a:rPr lang="en-US" altLang="zh-CN" dirty="0"/>
              <a:t>Goal: </a:t>
            </a:r>
            <a:r>
              <a:rPr lang="en-US" altLang="zh-CN" dirty="0">
                <a:solidFill>
                  <a:srgbClr val="0000FF"/>
                </a:solidFill>
              </a:rPr>
              <a:t>minimize</a:t>
            </a:r>
            <a:r>
              <a:rPr lang="en-US" altLang="zh-CN" dirty="0"/>
              <a:t> the cost of graph. (#edges, total length)</a:t>
            </a:r>
          </a:p>
          <a:p>
            <a:r>
              <a:rPr lang="en-US" altLang="zh-CN" dirty="0"/>
              <a:t>#edges: computational cost</a:t>
            </a:r>
          </a:p>
          <a:p>
            <a:r>
              <a:rPr lang="en-US" altLang="zh-CN" dirty="0"/>
              <a:t>Total length: sensor network cost</a:t>
            </a:r>
          </a:p>
          <a:p>
            <a:endParaRPr lang="zh-CN" altLang="en-US" dirty="0"/>
          </a:p>
        </p:txBody>
      </p:sp>
    </p:spTree>
    <p:extLst>
      <p:ext uri="{BB962C8B-B14F-4D97-AF65-F5344CB8AC3E}">
        <p14:creationId xmlns:p14="http://schemas.microsoft.com/office/powerpoint/2010/main" val="2754208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6CAAA1-B8B3-4A07-A567-9C801E1952F4}"/>
              </a:ext>
            </a:extLst>
          </p:cNvPr>
          <p:cNvSpPr>
            <a:spLocks noGrp="1"/>
          </p:cNvSpPr>
          <p:nvPr>
            <p:ph type="title"/>
          </p:nvPr>
        </p:nvSpPr>
        <p:spPr/>
        <p:txBody>
          <a:bodyPr/>
          <a:lstStyle/>
          <a:p>
            <a:r>
              <a:rPr lang="en-US" altLang="zh-CN" dirty="0"/>
              <a:t>Existing work: minimum global rigid graphs</a:t>
            </a:r>
            <a:endParaRPr lang="zh-CN" altLang="en-US" dirty="0"/>
          </a:p>
        </p:txBody>
      </p:sp>
      <p:sp>
        <p:nvSpPr>
          <p:cNvPr id="3" name="内容占位符 2">
            <a:extLst>
              <a:ext uri="{FF2B5EF4-FFF2-40B4-BE49-F238E27FC236}">
                <a16:creationId xmlns:a16="http://schemas.microsoft.com/office/drawing/2014/main" id="{8EBBFFB9-8AC8-47CF-BA0A-DA07955610F3}"/>
              </a:ext>
            </a:extLst>
          </p:cNvPr>
          <p:cNvSpPr>
            <a:spLocks noGrp="1"/>
          </p:cNvSpPr>
          <p:nvPr>
            <p:ph idx="1"/>
          </p:nvPr>
        </p:nvSpPr>
        <p:spPr/>
        <p:txBody>
          <a:bodyPr/>
          <a:lstStyle/>
          <a:p>
            <a:r>
              <a:rPr lang="en-US" altLang="zh-CN" dirty="0"/>
              <a:t>Global rigidity: Unique structure satisfying given edge lengths.</a:t>
            </a:r>
          </a:p>
          <a:p>
            <a:r>
              <a:rPr lang="en-US" altLang="zh-CN" dirty="0"/>
              <a:t>Minimum #edges: Θ(</a:t>
            </a:r>
            <a:r>
              <a:rPr lang="en-US" altLang="zh-CN" dirty="0" err="1"/>
              <a:t>kn</a:t>
            </a:r>
            <a:r>
              <a:rPr lang="en-US" altLang="zh-CN" dirty="0"/>
              <a:t>)</a:t>
            </a:r>
          </a:p>
          <a:p>
            <a:r>
              <a:rPr lang="en-US" altLang="zh-CN" dirty="0"/>
              <a:t>Algorithm: find a approx. minimum Hamiltonian cycle, connect points with graph-theory distance ≤k.</a:t>
            </a:r>
          </a:p>
          <a:p>
            <a:r>
              <a:rPr lang="en-US" altLang="zh-CN" dirty="0"/>
              <a:t>Problem: all edges are “local”.</a:t>
            </a:r>
            <a:br>
              <a:rPr lang="en-US" altLang="zh-CN" dirty="0"/>
            </a:br>
            <a:r>
              <a:rPr lang="en-US" altLang="zh-CN" dirty="0"/>
              <a:t>Cumulative error for global reconstruction!</a:t>
            </a:r>
            <a:endParaRPr lang="zh-CN" altLang="en-US" dirty="0"/>
          </a:p>
        </p:txBody>
      </p:sp>
      <p:pic>
        <p:nvPicPr>
          <p:cNvPr id="5" name="图片 4">
            <a:extLst>
              <a:ext uri="{FF2B5EF4-FFF2-40B4-BE49-F238E27FC236}">
                <a16:creationId xmlns:a16="http://schemas.microsoft.com/office/drawing/2014/main" id="{44BA4BEB-E4FD-4C0C-880F-A1AB677566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4311" y="4734423"/>
            <a:ext cx="2316681" cy="1577477"/>
          </a:xfrm>
          <a:prstGeom prst="rect">
            <a:avLst/>
          </a:prstGeom>
        </p:spPr>
      </p:pic>
    </p:spTree>
    <p:extLst>
      <p:ext uri="{BB962C8B-B14F-4D97-AF65-F5344CB8AC3E}">
        <p14:creationId xmlns:p14="http://schemas.microsoft.com/office/powerpoint/2010/main" val="3832308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253C75-26C4-44DC-B224-0BDBFC3AE9CE}"/>
              </a:ext>
            </a:extLst>
          </p:cNvPr>
          <p:cNvSpPr>
            <a:spLocks noGrp="1"/>
          </p:cNvSpPr>
          <p:nvPr>
            <p:ph type="title"/>
          </p:nvPr>
        </p:nvSpPr>
        <p:spPr/>
        <p:txBody>
          <a:bodyPr/>
          <a:lstStyle/>
          <a:p>
            <a:r>
              <a:rPr lang="en-US" altLang="zh-CN" dirty="0"/>
              <a:t>Anchor-Point Scheme: Motivation</a:t>
            </a:r>
            <a:endParaRPr lang="zh-CN" altLang="en-US" dirty="0"/>
          </a:p>
        </p:txBody>
      </p:sp>
      <p:sp>
        <p:nvSpPr>
          <p:cNvPr id="3" name="内容占位符 2">
            <a:extLst>
              <a:ext uri="{FF2B5EF4-FFF2-40B4-BE49-F238E27FC236}">
                <a16:creationId xmlns:a16="http://schemas.microsoft.com/office/drawing/2014/main" id="{8A484556-F7D2-4B4C-A31F-8F754EF9A54F}"/>
              </a:ext>
            </a:extLst>
          </p:cNvPr>
          <p:cNvSpPr>
            <a:spLocks noGrp="1"/>
          </p:cNvSpPr>
          <p:nvPr>
            <p:ph idx="1"/>
          </p:nvPr>
        </p:nvSpPr>
        <p:spPr/>
        <p:txBody>
          <a:bodyPr/>
          <a:lstStyle/>
          <a:p>
            <a:r>
              <a:rPr lang="en-US" altLang="zh-CN" dirty="0"/>
              <a:t>Global edges: stability but high-cost</a:t>
            </a:r>
          </a:p>
          <a:p>
            <a:r>
              <a:rPr lang="en-US" altLang="zh-CN" dirty="0"/>
              <a:t>Local edges: low-cost</a:t>
            </a:r>
          </a:p>
          <a:p>
            <a:endParaRPr lang="en-US" altLang="zh-CN" dirty="0"/>
          </a:p>
          <a:p>
            <a:r>
              <a:rPr lang="en-US" altLang="zh-CN" dirty="0"/>
              <a:t>Could we combine them?</a:t>
            </a:r>
            <a:endParaRPr lang="zh-CN" altLang="en-US" dirty="0"/>
          </a:p>
        </p:txBody>
      </p:sp>
    </p:spTree>
    <p:extLst>
      <p:ext uri="{BB962C8B-B14F-4D97-AF65-F5344CB8AC3E}">
        <p14:creationId xmlns:p14="http://schemas.microsoft.com/office/powerpoint/2010/main" val="3151281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BC1133-ECC2-4730-B97C-5C9A335A4783}"/>
              </a:ext>
            </a:extLst>
          </p:cNvPr>
          <p:cNvSpPr>
            <a:spLocks noGrp="1"/>
          </p:cNvSpPr>
          <p:nvPr>
            <p:ph type="title"/>
          </p:nvPr>
        </p:nvSpPr>
        <p:spPr/>
        <p:txBody>
          <a:bodyPr/>
          <a:lstStyle/>
          <a:p>
            <a:r>
              <a:rPr lang="en-US" altLang="zh-CN" dirty="0"/>
              <a:t>Anchor-Point Scheme: ε-net</a:t>
            </a:r>
            <a:endParaRPr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0BF2E55C-2FF9-46E9-B3F3-C22F91F77FED}"/>
                  </a:ext>
                </a:extLst>
              </p:cNvPr>
              <p:cNvSpPr>
                <a:spLocks noGrp="1"/>
              </p:cNvSpPr>
              <p:nvPr>
                <p:ph idx="1"/>
              </p:nvPr>
            </p:nvSpPr>
            <p:spPr/>
            <p:txBody>
              <a:bodyPr/>
              <a:lstStyle/>
              <a:p>
                <a:r>
                  <a:rPr lang="en-US" altLang="zh-CN" dirty="0"/>
                  <a:t>Choose evenly distributed anchor points R by furthest sampling</a:t>
                </a:r>
              </a:p>
              <a:p>
                <a:r>
                  <a:rPr lang="en-US" altLang="zh-CN" dirty="0"/>
                  <a:t>ε-net: ε-sparse ε-cover of a point set</a:t>
                </a:r>
              </a:p>
              <a:p>
                <a14:m>
                  <m:oMath xmlns:m="http://schemas.openxmlformats.org/officeDocument/2006/math">
                    <m:r>
                      <a:rPr lang="zh-CN" altLang="en-US" i="1" smtClean="0">
                        <a:latin typeface="Cambria Math" panose="02040503050406030204" pitchFamily="18" charset="0"/>
                      </a:rPr>
                      <m:t>𝜀</m:t>
                    </m:r>
                    <m:r>
                      <a:rPr lang="zh-CN" altLang="en-US" i="1" smtClean="0">
                        <a:latin typeface="Cambria Math" panose="02040503050406030204" pitchFamily="18" charset="0"/>
                      </a:rPr>
                      <m:t>≤</m:t>
                    </m:r>
                    <m:f>
                      <m:fPr>
                        <m:ctrlPr>
                          <a:rPr lang="en-US" altLang="zh-CN" i="1" smtClean="0">
                            <a:latin typeface="Cambria Math" panose="02040503050406030204" pitchFamily="18" charset="0"/>
                          </a:rPr>
                        </m:ctrlPr>
                      </m:fPr>
                      <m:num>
                        <m:r>
                          <a:rPr lang="en-US" altLang="zh-CN" b="0" i="1" smtClean="0">
                            <a:latin typeface="Cambria Math" panose="02040503050406030204" pitchFamily="18" charset="0"/>
                          </a:rPr>
                          <m:t>2</m:t>
                        </m:r>
                        <m:r>
                          <a:rPr lang="en-US" altLang="zh-CN" b="0" i="1" smtClean="0">
                            <a:latin typeface="Cambria Math" panose="02040503050406030204" pitchFamily="18" charset="0"/>
                          </a:rPr>
                          <m:t>𝐷𝑖𝑎𝑚</m:t>
                        </m:r>
                        <m:r>
                          <a:rPr lang="en-US" altLang="zh-CN" b="0" i="1" smtClean="0">
                            <a:latin typeface="Cambria Math" panose="02040503050406030204" pitchFamily="18" charset="0"/>
                          </a:rPr>
                          <m:t>(</m:t>
                        </m:r>
                        <m:r>
                          <a:rPr lang="en-US" altLang="zh-CN" b="0" i="1" smtClean="0">
                            <a:latin typeface="Cambria Math" panose="02040503050406030204" pitchFamily="18" charset="0"/>
                          </a:rPr>
                          <m:t>𝑃</m:t>
                        </m:r>
                        <m:r>
                          <a:rPr lang="en-US" altLang="zh-CN" b="0" i="1" smtClean="0">
                            <a:latin typeface="Cambria Math" panose="02040503050406030204" pitchFamily="18" charset="0"/>
                          </a:rPr>
                          <m:t>)</m:t>
                        </m:r>
                      </m:num>
                      <m:den>
                        <m:rad>
                          <m:radPr>
                            <m:ctrlPr>
                              <a:rPr lang="en-US" altLang="zh-CN" i="1" smtClean="0">
                                <a:latin typeface="Cambria Math" panose="02040503050406030204" pitchFamily="18" charset="0"/>
                              </a:rPr>
                            </m:ctrlPr>
                          </m:radPr>
                          <m:deg>
                            <m:r>
                              <m:rPr>
                                <m:brk m:alnAt="7"/>
                              </m:rPr>
                              <a:rPr lang="en-US" altLang="zh-CN" b="0" i="1" smtClean="0">
                                <a:latin typeface="Cambria Math" panose="02040503050406030204" pitchFamily="18" charset="0"/>
                              </a:rPr>
                              <m:t>𝑘</m:t>
                            </m:r>
                          </m:deg>
                          <m:e>
                            <m:d>
                              <m:dPr>
                                <m:begChr m:val="|"/>
                                <m:endChr m:val="|"/>
                                <m:ctrlPr>
                                  <a:rPr lang="en-US" altLang="zh-CN" i="1" smtClean="0">
                                    <a:latin typeface="Cambria Math" panose="02040503050406030204" pitchFamily="18" charset="0"/>
                                  </a:rPr>
                                </m:ctrlPr>
                              </m:dPr>
                              <m:e>
                                <m:r>
                                  <a:rPr lang="en-US" altLang="zh-CN" b="0" i="1" smtClean="0">
                                    <a:latin typeface="Cambria Math" panose="02040503050406030204" pitchFamily="18" charset="0"/>
                                  </a:rPr>
                                  <m:t>𝑅</m:t>
                                </m:r>
                              </m:e>
                            </m:d>
                          </m:e>
                        </m:rad>
                        <m:r>
                          <a:rPr lang="en-US" altLang="zh-CN" b="0" i="1" smtClean="0">
                            <a:latin typeface="Cambria Math" panose="02040503050406030204" pitchFamily="18" charset="0"/>
                          </a:rPr>
                          <m:t>−1</m:t>
                        </m:r>
                      </m:den>
                    </m:f>
                  </m:oMath>
                </a14:m>
                <a:r>
                  <a:rPr lang="zh-CN" altLang="en-US" dirty="0"/>
                  <a:t> </a:t>
                </a:r>
                <a:r>
                  <a:rPr lang="en-US" altLang="zh-CN" dirty="0"/>
                  <a:t>by volumetric argument</a:t>
                </a:r>
                <a:endParaRPr lang="zh-CN" altLang="en-US" dirty="0"/>
              </a:p>
            </p:txBody>
          </p:sp>
        </mc:Choice>
        <mc:Fallback xmlns="">
          <p:sp>
            <p:nvSpPr>
              <p:cNvPr id="3" name="内容占位符 2">
                <a:extLst>
                  <a:ext uri="{FF2B5EF4-FFF2-40B4-BE49-F238E27FC236}">
                    <a16:creationId xmlns:a16="http://schemas.microsoft.com/office/drawing/2014/main" id="{0BF2E55C-2FF9-46E9-B3F3-C22F91F77FED}"/>
                  </a:ext>
                </a:extLst>
              </p:cNvPr>
              <p:cNvSpPr>
                <a:spLocks noGrp="1" noRot="1" noChangeAspect="1" noMove="1" noResize="1" noEditPoints="1" noAdjustHandles="1" noChangeArrowheads="1" noChangeShapeType="1" noTextEdit="1"/>
              </p:cNvSpPr>
              <p:nvPr>
                <p:ph idx="1"/>
              </p:nvPr>
            </p:nvSpPr>
            <p:spPr>
              <a:blipFill>
                <a:blip r:embed="rId3"/>
                <a:stretch>
                  <a:fillRect l="-1043" t="-2521"/>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FDC11782-AE3D-4E63-8453-52B812F645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6921" y="4001294"/>
            <a:ext cx="3298157" cy="2535916"/>
          </a:xfrm>
          <a:prstGeom prst="rect">
            <a:avLst/>
          </a:prstGeom>
        </p:spPr>
      </p:pic>
    </p:spTree>
    <p:extLst>
      <p:ext uri="{BB962C8B-B14F-4D97-AF65-F5344CB8AC3E}">
        <p14:creationId xmlns:p14="http://schemas.microsoft.com/office/powerpoint/2010/main" val="602879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FCADD8-2CEA-437B-97BF-F882AD7550B4}"/>
              </a:ext>
            </a:extLst>
          </p:cNvPr>
          <p:cNvSpPr>
            <a:spLocks noGrp="1"/>
          </p:cNvSpPr>
          <p:nvPr>
            <p:ph type="title"/>
          </p:nvPr>
        </p:nvSpPr>
        <p:spPr/>
        <p:txBody>
          <a:bodyPr>
            <a:normAutofit/>
          </a:bodyPr>
          <a:lstStyle/>
          <a:p>
            <a:r>
              <a:rPr lang="en-US" altLang="zh-CN" sz="4000" dirty="0"/>
              <a:t>Anchor-Point Scheme: Hierarchical Connection</a:t>
            </a:r>
            <a:endParaRPr lang="zh-CN" altLang="en-US" sz="4000" dirty="0"/>
          </a:p>
        </p:txBody>
      </p:sp>
      <p:sp>
        <p:nvSpPr>
          <p:cNvPr id="3" name="内容占位符 2">
            <a:extLst>
              <a:ext uri="{FF2B5EF4-FFF2-40B4-BE49-F238E27FC236}">
                <a16:creationId xmlns:a16="http://schemas.microsoft.com/office/drawing/2014/main" id="{528D8E60-4236-4D78-BF1C-F5EA51E2037A}"/>
              </a:ext>
            </a:extLst>
          </p:cNvPr>
          <p:cNvSpPr>
            <a:spLocks noGrp="1"/>
          </p:cNvSpPr>
          <p:nvPr>
            <p:ph idx="1"/>
          </p:nvPr>
        </p:nvSpPr>
        <p:spPr/>
        <p:txBody>
          <a:bodyPr/>
          <a:lstStyle/>
          <a:p>
            <a:r>
              <a:rPr lang="en-US" altLang="zh-CN" dirty="0"/>
              <a:t>Connect all pairs of anchor points with global edges.</a:t>
            </a:r>
          </a:p>
          <a:p>
            <a:r>
              <a:rPr lang="en-US" altLang="zh-CN" dirty="0"/>
              <a:t>Connect other points to k+1 nearby anchors each with local edges.</a:t>
            </a:r>
            <a:endParaRPr lang="zh-CN" altLang="en-US" dirty="0"/>
          </a:p>
        </p:txBody>
      </p:sp>
      <p:pic>
        <p:nvPicPr>
          <p:cNvPr id="5" name="图片 4">
            <a:extLst>
              <a:ext uri="{FF2B5EF4-FFF2-40B4-BE49-F238E27FC236}">
                <a16:creationId xmlns:a16="http://schemas.microsoft.com/office/drawing/2014/main" id="{C1AB9EDE-266F-45B7-A2C6-05D6F83F57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8137" y="3538538"/>
            <a:ext cx="3895725" cy="2638425"/>
          </a:xfrm>
          <a:prstGeom prst="rect">
            <a:avLst/>
          </a:prstGeom>
        </p:spPr>
      </p:pic>
    </p:spTree>
    <p:extLst>
      <p:ext uri="{BB962C8B-B14F-4D97-AF65-F5344CB8AC3E}">
        <p14:creationId xmlns:p14="http://schemas.microsoft.com/office/powerpoint/2010/main" val="3069902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87D790-F998-42DE-AB31-ADC417AAA72B}"/>
              </a:ext>
            </a:extLst>
          </p:cNvPr>
          <p:cNvSpPr>
            <a:spLocks noGrp="1"/>
          </p:cNvSpPr>
          <p:nvPr>
            <p:ph type="title"/>
          </p:nvPr>
        </p:nvSpPr>
        <p:spPr/>
        <p:txBody>
          <a:bodyPr>
            <a:normAutofit/>
          </a:bodyPr>
          <a:lstStyle/>
          <a:p>
            <a:r>
              <a:rPr lang="en-US" altLang="zh-CN" sz="4000" dirty="0"/>
              <a:t>Anchor-Point Scheme: 2D Geometric Guarantee</a:t>
            </a:r>
            <a:endParaRPr lang="zh-CN" altLang="en-US" sz="4000" dirty="0"/>
          </a:p>
        </p:txBody>
      </p:sp>
      <p:sp>
        <p:nvSpPr>
          <p:cNvPr id="3" name="内容占位符 2">
            <a:extLst>
              <a:ext uri="{FF2B5EF4-FFF2-40B4-BE49-F238E27FC236}">
                <a16:creationId xmlns:a16="http://schemas.microsoft.com/office/drawing/2014/main" id="{1B474506-568B-4C28-A44C-357FDD7D920E}"/>
              </a:ext>
            </a:extLst>
          </p:cNvPr>
          <p:cNvSpPr>
            <a:spLocks noGrp="1"/>
          </p:cNvSpPr>
          <p:nvPr>
            <p:ph idx="1"/>
          </p:nvPr>
        </p:nvSpPr>
        <p:spPr/>
        <p:txBody>
          <a:bodyPr/>
          <a:lstStyle/>
          <a:p>
            <a:r>
              <a:rPr lang="en-US" altLang="zh-CN" dirty="0"/>
              <a:t>In 2D case:</a:t>
            </a:r>
          </a:p>
          <a:p>
            <a:r>
              <a:rPr lang="en-US" altLang="zh-CN" dirty="0"/>
              <a:t>For non-marginal point p, we proved that 3 anchor points must exist within O(</a:t>
            </a:r>
            <a:r>
              <a:rPr lang="el-GR" altLang="zh-CN" dirty="0"/>
              <a:t>ε</a:t>
            </a:r>
            <a:r>
              <a:rPr lang="en-US" altLang="zh-CN" dirty="0"/>
              <a:t>) distance with “good” positions for recovering p. (by covering of a circle)</a:t>
            </a:r>
            <a:endParaRPr lang="zh-CN" altLang="en-US" dirty="0"/>
          </a:p>
        </p:txBody>
      </p:sp>
      <p:pic>
        <p:nvPicPr>
          <p:cNvPr id="4" name="图片 3">
            <a:extLst>
              <a:ext uri="{FF2B5EF4-FFF2-40B4-BE49-F238E27FC236}">
                <a16:creationId xmlns:a16="http://schemas.microsoft.com/office/drawing/2014/main" id="{11A2BAE1-000D-4030-B438-A6A84CEC5B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6811" y="3673475"/>
            <a:ext cx="3895725" cy="2638425"/>
          </a:xfrm>
          <a:prstGeom prst="rect">
            <a:avLst/>
          </a:prstGeom>
        </p:spPr>
      </p:pic>
      <p:pic>
        <p:nvPicPr>
          <p:cNvPr id="6" name="图片 5">
            <a:extLst>
              <a:ext uri="{FF2B5EF4-FFF2-40B4-BE49-F238E27FC236}">
                <a16:creationId xmlns:a16="http://schemas.microsoft.com/office/drawing/2014/main" id="{5BF077DE-6713-4C08-848B-B6CDFBF95F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23214" y="3593327"/>
            <a:ext cx="4559908" cy="2798720"/>
          </a:xfrm>
          <a:prstGeom prst="rect">
            <a:avLst/>
          </a:prstGeom>
        </p:spPr>
      </p:pic>
    </p:spTree>
    <p:extLst>
      <p:ext uri="{BB962C8B-B14F-4D97-AF65-F5344CB8AC3E}">
        <p14:creationId xmlns:p14="http://schemas.microsoft.com/office/powerpoint/2010/main" val="13912222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E995BA-F8ED-4ADB-AC52-431983D03464}"/>
              </a:ext>
            </a:extLst>
          </p:cNvPr>
          <p:cNvSpPr>
            <a:spLocks noGrp="1"/>
          </p:cNvSpPr>
          <p:nvPr>
            <p:ph type="title"/>
          </p:nvPr>
        </p:nvSpPr>
        <p:spPr/>
        <p:txBody>
          <a:bodyPr/>
          <a:lstStyle/>
          <a:p>
            <a:r>
              <a:rPr lang="en-US" altLang="zh-CN" dirty="0"/>
              <a:t>Cost Minimization</a:t>
            </a:r>
            <a:endParaRPr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36E8B326-FD80-4884-BECB-1D4E6097DFFF}"/>
                  </a:ext>
                </a:extLst>
              </p:cNvPr>
              <p:cNvSpPr>
                <a:spLocks noGrp="1"/>
              </p:cNvSpPr>
              <p:nvPr>
                <p:ph idx="1"/>
              </p:nvPr>
            </p:nvSpPr>
            <p:spPr/>
            <p:txBody>
              <a:bodyPr/>
              <a:lstStyle/>
              <a:p>
                <a:r>
                  <a:rPr lang="en-US" altLang="zh-CN" dirty="0"/>
                  <a:t>For </a:t>
                </a:r>
                <a14:m>
                  <m:oMath xmlns:m="http://schemas.openxmlformats.org/officeDocument/2006/math">
                    <m:r>
                      <a:rPr lang="en-US" altLang="zh-CN" b="0" i="1" smtClean="0">
                        <a:latin typeface="Cambria Math" panose="02040503050406030204" pitchFamily="18" charset="0"/>
                      </a:rPr>
                      <m:t>𝑛</m:t>
                    </m:r>
                  </m:oMath>
                </a14:m>
                <a:r>
                  <a:rPr lang="en-US" altLang="zh-CN" dirty="0"/>
                  <a:t> points and </a:t>
                </a:r>
                <a14:m>
                  <m:oMath xmlns:m="http://schemas.openxmlformats.org/officeDocument/2006/math">
                    <m:r>
                      <a:rPr lang="en-US" altLang="zh-CN" b="0" i="1" smtClean="0">
                        <a:latin typeface="Cambria Math" panose="02040503050406030204" pitchFamily="18" charset="0"/>
                      </a:rPr>
                      <m:t>𝑚</m:t>
                    </m:r>
                  </m:oMath>
                </a14:m>
                <a:r>
                  <a:rPr lang="en-US" altLang="zh-CN" dirty="0"/>
                  <a:t> anchors, diameter </a:t>
                </a:r>
                <a14:m>
                  <m:oMath xmlns:m="http://schemas.openxmlformats.org/officeDocument/2006/math">
                    <m:r>
                      <a:rPr lang="en-US" altLang="zh-CN" b="0" i="1" smtClean="0">
                        <a:latin typeface="Cambria Math" panose="02040503050406030204" pitchFamily="18" charset="0"/>
                      </a:rPr>
                      <m:t>𝐷</m:t>
                    </m:r>
                  </m:oMath>
                </a14:m>
                <a:r>
                  <a:rPr lang="en-US" altLang="zh-CN" dirty="0"/>
                  <a:t>, dimension </a:t>
                </a:r>
                <a14:m>
                  <m:oMath xmlns:m="http://schemas.openxmlformats.org/officeDocument/2006/math">
                    <m:r>
                      <a:rPr lang="en-US" altLang="zh-CN" b="0" i="1" smtClean="0">
                        <a:latin typeface="Cambria Math" panose="02040503050406030204" pitchFamily="18" charset="0"/>
                      </a:rPr>
                      <m:t>𝑘</m:t>
                    </m:r>
                  </m:oMath>
                </a14:m>
                <a:r>
                  <a:rPr lang="en-US" altLang="zh-CN" dirty="0"/>
                  <a:t>,</a:t>
                </a:r>
              </a:p>
              <a:p>
                <a:r>
                  <a:rPr lang="en-US" altLang="zh-CN" dirty="0"/>
                  <a:t>Cost of global edges: </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𝑚</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𝐷</m:t>
                    </m:r>
                    <m:r>
                      <a:rPr lang="en-US" altLang="zh-CN" b="0" i="1" smtClean="0">
                        <a:latin typeface="Cambria Math" panose="02040503050406030204" pitchFamily="18" charset="0"/>
                      </a:rPr>
                      <m:t>)</m:t>
                    </m:r>
                  </m:oMath>
                </a14:m>
                <a:endParaRPr lang="en-US" altLang="zh-CN" dirty="0"/>
              </a:p>
              <a:p>
                <a:r>
                  <a:rPr lang="en-US" altLang="zh-CN" dirty="0"/>
                  <a:t>Cost of local edges: </a:t>
                </a:r>
                <a14:m>
                  <m:oMath xmlns:m="http://schemas.openxmlformats.org/officeDocument/2006/math">
                    <m:r>
                      <a:rPr lang="en-US" altLang="zh-CN" i="1">
                        <a:latin typeface="Cambria Math" panose="02040503050406030204" pitchFamily="18" charset="0"/>
                      </a:rPr>
                      <m:t>𝑂</m:t>
                    </m:r>
                    <m:r>
                      <a:rPr lang="en-US" altLang="zh-CN" i="1">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𝑘</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𝑛</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𝑚</m:t>
                        </m:r>
                      </m:e>
                      <m:sup>
                        <m:r>
                          <a:rPr lang="en-US" altLang="zh-CN" b="0" i="1" smtClean="0">
                            <a:latin typeface="Cambria Math" panose="02040503050406030204" pitchFamily="18" charset="0"/>
                          </a:rPr>
                          <m:t>−1/</m:t>
                        </m:r>
                        <m:r>
                          <a:rPr lang="en-US" altLang="zh-CN" b="0" i="1" smtClean="0">
                            <a:latin typeface="Cambria Math" panose="02040503050406030204" pitchFamily="18" charset="0"/>
                          </a:rPr>
                          <m:t>𝑘</m:t>
                        </m:r>
                      </m:sup>
                    </m:sSup>
                    <m:r>
                      <a:rPr lang="en-US" altLang="zh-CN" i="1">
                        <a:latin typeface="Cambria Math" panose="02040503050406030204" pitchFamily="18" charset="0"/>
                      </a:rPr>
                      <m:t>𝐷</m:t>
                    </m:r>
                    <m:r>
                      <a:rPr lang="en-US" altLang="zh-CN" i="1">
                        <a:latin typeface="Cambria Math" panose="02040503050406030204" pitchFamily="18" charset="0"/>
                      </a:rPr>
                      <m:t>)</m:t>
                    </m:r>
                  </m:oMath>
                </a14:m>
                <a:endParaRPr lang="en-US" altLang="zh-CN" dirty="0"/>
              </a:p>
              <a:p>
                <a:endParaRPr lang="en-US" altLang="zh-CN" dirty="0"/>
              </a:p>
              <a:p>
                <a:r>
                  <a:rPr lang="en-US" altLang="zh-CN" dirty="0"/>
                  <a:t>For fixed </a:t>
                </a:r>
                <a14:m>
                  <m:oMath xmlns:m="http://schemas.openxmlformats.org/officeDocument/2006/math">
                    <m:r>
                      <a:rPr lang="en-US" altLang="zh-CN" i="1" smtClean="0">
                        <a:latin typeface="Cambria Math" panose="02040503050406030204" pitchFamily="18" charset="0"/>
                      </a:rPr>
                      <m:t>𝑘</m:t>
                    </m:r>
                  </m:oMath>
                </a14:m>
                <a:r>
                  <a:rPr lang="en-US" altLang="zh-CN" dirty="0"/>
                  <a:t>, let </a:t>
                </a:r>
                <a14:m>
                  <m:oMath xmlns:m="http://schemas.openxmlformats.org/officeDocument/2006/math">
                    <m:r>
                      <a:rPr lang="en-US" altLang="zh-CN" b="0" i="1" smtClean="0">
                        <a:latin typeface="Cambria Math" panose="02040503050406030204" pitchFamily="18" charset="0"/>
                      </a:rPr>
                      <m:t>𝑚</m:t>
                    </m:r>
                    <m:r>
                      <a:rPr lang="en-US" altLang="zh-CN" b="0" i="1" smtClean="0">
                        <a:latin typeface="Cambria Math" panose="02040503050406030204" pitchFamily="18" charset="0"/>
                      </a:rPr>
                      <m:t>=</m:t>
                    </m:r>
                    <m:r>
                      <m:rPr>
                        <m:sty m:val="p"/>
                      </m:rPr>
                      <a:rPr lang="el-GR" altLang="zh-CN" b="0" i="1" smtClean="0">
                        <a:latin typeface="Cambria Math" panose="02040503050406030204" pitchFamily="18" charset="0"/>
                        <a:ea typeface="Cambria Math" panose="02040503050406030204" pitchFamily="18" charset="0"/>
                      </a:rPr>
                      <m:t>Θ</m:t>
                    </m:r>
                    <m:d>
                      <m:dPr>
                        <m:ctrlPr>
                          <a:rPr lang="el-GR" altLang="zh-CN" b="0" i="1" smtClean="0">
                            <a:latin typeface="Cambria Math" panose="02040503050406030204" pitchFamily="18" charset="0"/>
                            <a:ea typeface="Cambria Math" panose="02040503050406030204" pitchFamily="18" charset="0"/>
                          </a:rPr>
                        </m:ctrlPr>
                      </m:dPr>
                      <m:e>
                        <m:sSup>
                          <m:sSupPr>
                            <m:ctrlPr>
                              <a:rPr lang="en-US" altLang="zh-CN" i="1">
                                <a:latin typeface="Cambria Math" panose="02040503050406030204" pitchFamily="18" charset="0"/>
                                <a:ea typeface="Cambria Math" panose="02040503050406030204" pitchFamily="18" charset="0"/>
                              </a:rPr>
                            </m:ctrlPr>
                          </m:sSupPr>
                          <m:e>
                            <m:r>
                              <a:rPr lang="en-US" altLang="zh-CN" i="1">
                                <a:latin typeface="Cambria Math" panose="02040503050406030204" pitchFamily="18" charset="0"/>
                                <a:ea typeface="Cambria Math" panose="02040503050406030204" pitchFamily="18" charset="0"/>
                              </a:rPr>
                              <m:t>𝑛</m:t>
                            </m:r>
                          </m:e>
                          <m:sup>
                            <m:f>
                              <m:fPr>
                                <m:ctrlPr>
                                  <a:rPr lang="en-US" altLang="zh-CN" i="1">
                                    <a:latin typeface="Cambria Math" panose="02040503050406030204" pitchFamily="18" charset="0"/>
                                    <a:ea typeface="Cambria Math" panose="02040503050406030204" pitchFamily="18" charset="0"/>
                                  </a:rPr>
                                </m:ctrlPr>
                              </m:fPr>
                              <m:num>
                                <m:r>
                                  <a:rPr lang="en-US" altLang="zh-CN" i="1">
                                    <a:latin typeface="Cambria Math" panose="02040503050406030204" pitchFamily="18" charset="0"/>
                                    <a:ea typeface="Cambria Math" panose="02040503050406030204" pitchFamily="18" charset="0"/>
                                  </a:rPr>
                                  <m:t>𝑘</m:t>
                                </m:r>
                              </m:num>
                              <m:den>
                                <m:r>
                                  <a:rPr lang="en-US" altLang="zh-CN" i="1">
                                    <a:latin typeface="Cambria Math" panose="02040503050406030204" pitchFamily="18" charset="0"/>
                                    <a:ea typeface="Cambria Math" panose="02040503050406030204" pitchFamily="18" charset="0"/>
                                  </a:rPr>
                                  <m:t>2</m:t>
                                </m:r>
                                <m:r>
                                  <a:rPr lang="en-US" altLang="zh-CN" i="1">
                                    <a:latin typeface="Cambria Math" panose="02040503050406030204" pitchFamily="18" charset="0"/>
                                    <a:ea typeface="Cambria Math" panose="02040503050406030204" pitchFamily="18" charset="0"/>
                                  </a:rPr>
                                  <m:t>𝑘</m:t>
                                </m:r>
                                <m:r>
                                  <a:rPr lang="en-US" altLang="zh-CN" i="1">
                                    <a:latin typeface="Cambria Math" panose="02040503050406030204" pitchFamily="18" charset="0"/>
                                    <a:ea typeface="Cambria Math" panose="02040503050406030204" pitchFamily="18" charset="0"/>
                                  </a:rPr>
                                  <m:t>+1</m:t>
                                </m:r>
                              </m:den>
                            </m:f>
                          </m:sup>
                        </m:sSup>
                      </m:e>
                    </m:d>
                  </m:oMath>
                </a14:m>
                <a:endParaRPr lang="en-US" altLang="zh-CN" b="0" dirty="0">
                  <a:ea typeface="Cambria Math" panose="02040503050406030204" pitchFamily="18" charset="0"/>
                </a:endParaRPr>
              </a:p>
              <a:p>
                <a:r>
                  <a:rPr lang="en-US" altLang="zh-CN" dirty="0"/>
                  <a:t>Total cost </a:t>
                </a:r>
                <a14:m>
                  <m:oMath xmlns:m="http://schemas.openxmlformats.org/officeDocument/2006/math">
                    <m:r>
                      <a:rPr lang="en-US" altLang="zh-CN" b="0" i="1" smtClean="0">
                        <a:latin typeface="Cambria Math" panose="02040503050406030204" pitchFamily="18" charset="0"/>
                      </a:rPr>
                      <m:t>𝐶</m:t>
                    </m:r>
                    <m:r>
                      <a:rPr lang="en-US" altLang="zh-CN" b="0" i="1" smtClean="0">
                        <a:latin typeface="Cambria Math" panose="02040503050406030204" pitchFamily="18" charset="0"/>
                        <a:ea typeface="Cambria Math" panose="02040503050406030204" pitchFamily="18" charset="0"/>
                      </a:rPr>
                      <m:t>≤</m:t>
                    </m:r>
                    <m:sSub>
                      <m:sSubPr>
                        <m:ctrlPr>
                          <a:rPr lang="el-GR" altLang="zh-CN" b="0" i="1" smtClean="0">
                            <a:latin typeface="Cambria Math" panose="02040503050406030204" pitchFamily="18" charset="0"/>
                            <a:ea typeface="Cambria Math" panose="02040503050406030204" pitchFamily="18" charset="0"/>
                          </a:rPr>
                        </m:ctrlPr>
                      </m:sSubPr>
                      <m:e>
                        <m:r>
                          <m:rPr>
                            <m:sty m:val="p"/>
                          </m:rPr>
                          <a:rPr lang="el-GR" altLang="zh-CN" i="1">
                            <a:latin typeface="Cambria Math" panose="02040503050406030204" pitchFamily="18" charset="0"/>
                            <a:ea typeface="Cambria Math" panose="02040503050406030204" pitchFamily="18" charset="0"/>
                          </a:rPr>
                          <m:t>Λ</m:t>
                        </m:r>
                      </m:e>
                      <m:sub>
                        <m:r>
                          <a:rPr lang="en-US" altLang="zh-CN" b="0" i="1" smtClean="0">
                            <a:latin typeface="Cambria Math" panose="02040503050406030204" pitchFamily="18" charset="0"/>
                            <a:ea typeface="Cambria Math" panose="02040503050406030204" pitchFamily="18" charset="0"/>
                          </a:rPr>
                          <m:t>𝑘</m:t>
                        </m:r>
                      </m:sub>
                    </m:sSub>
                    <m:r>
                      <a:rPr lang="en-US" altLang="zh-CN" b="0" i="1" smtClean="0">
                        <a:latin typeface="Cambria Math" panose="02040503050406030204" pitchFamily="18" charset="0"/>
                        <a:ea typeface="Cambria Math" panose="02040503050406030204" pitchFamily="18" charset="0"/>
                      </a:rPr>
                      <m:t>𝐷</m:t>
                    </m:r>
                    <m:sSup>
                      <m:sSupPr>
                        <m:ctrlPr>
                          <a:rPr lang="en-US" altLang="zh-CN" b="0" i="1" smtClean="0">
                            <a:latin typeface="Cambria Math" panose="02040503050406030204" pitchFamily="18" charset="0"/>
                            <a:ea typeface="Cambria Math" panose="02040503050406030204" pitchFamily="18" charset="0"/>
                          </a:rPr>
                        </m:ctrlPr>
                      </m:sSupPr>
                      <m:e>
                        <m:r>
                          <a:rPr lang="en-US" altLang="zh-CN" b="0" i="1" smtClean="0">
                            <a:latin typeface="Cambria Math" panose="02040503050406030204" pitchFamily="18" charset="0"/>
                            <a:ea typeface="Cambria Math" panose="02040503050406030204" pitchFamily="18" charset="0"/>
                          </a:rPr>
                          <m:t>𝑛</m:t>
                        </m:r>
                      </m:e>
                      <m:sup>
                        <m:f>
                          <m:fPr>
                            <m:ctrlPr>
                              <a:rPr lang="en-US" altLang="zh-CN" b="0" i="1" smtClean="0">
                                <a:latin typeface="Cambria Math" panose="02040503050406030204" pitchFamily="18" charset="0"/>
                                <a:ea typeface="Cambria Math" panose="02040503050406030204" pitchFamily="18" charset="0"/>
                              </a:rPr>
                            </m:ctrlPr>
                          </m:fPr>
                          <m:num>
                            <m:r>
                              <a:rPr lang="en-US" altLang="zh-CN" b="0" i="1" smtClean="0">
                                <a:latin typeface="Cambria Math" panose="02040503050406030204" pitchFamily="18" charset="0"/>
                                <a:ea typeface="Cambria Math" panose="02040503050406030204" pitchFamily="18" charset="0"/>
                              </a:rPr>
                              <m:t>2</m:t>
                            </m:r>
                            <m:r>
                              <a:rPr lang="en-US" altLang="zh-CN" b="0" i="1" smtClean="0">
                                <a:latin typeface="Cambria Math" panose="02040503050406030204" pitchFamily="18" charset="0"/>
                                <a:ea typeface="Cambria Math" panose="02040503050406030204" pitchFamily="18" charset="0"/>
                              </a:rPr>
                              <m:t>𝑘</m:t>
                            </m:r>
                          </m:num>
                          <m:den>
                            <m:r>
                              <a:rPr lang="en-US" altLang="zh-CN" b="0" i="1" smtClean="0">
                                <a:latin typeface="Cambria Math" panose="02040503050406030204" pitchFamily="18" charset="0"/>
                                <a:ea typeface="Cambria Math" panose="02040503050406030204" pitchFamily="18" charset="0"/>
                              </a:rPr>
                              <m:t>2</m:t>
                            </m:r>
                            <m:r>
                              <a:rPr lang="en-US" altLang="zh-CN" b="0" i="1" smtClean="0">
                                <a:latin typeface="Cambria Math" panose="02040503050406030204" pitchFamily="18" charset="0"/>
                                <a:ea typeface="Cambria Math" panose="02040503050406030204" pitchFamily="18" charset="0"/>
                              </a:rPr>
                              <m:t>𝑘</m:t>
                            </m:r>
                            <m:r>
                              <a:rPr lang="en-US" altLang="zh-CN" b="0" i="1" smtClean="0">
                                <a:latin typeface="Cambria Math" panose="02040503050406030204" pitchFamily="18" charset="0"/>
                                <a:ea typeface="Cambria Math" panose="02040503050406030204" pitchFamily="18" charset="0"/>
                              </a:rPr>
                              <m:t>+1</m:t>
                            </m:r>
                          </m:den>
                        </m:f>
                      </m:sup>
                    </m:sSup>
                  </m:oMath>
                </a14:m>
                <a:endParaRPr lang="en-US" altLang="zh-CN" dirty="0"/>
              </a:p>
              <a:p>
                <a:endParaRPr lang="zh-CN" altLang="en-US" dirty="0"/>
              </a:p>
            </p:txBody>
          </p:sp>
        </mc:Choice>
        <mc:Fallback xmlns="">
          <p:sp>
            <p:nvSpPr>
              <p:cNvPr id="3" name="内容占位符 2">
                <a:extLst>
                  <a:ext uri="{FF2B5EF4-FFF2-40B4-BE49-F238E27FC236}">
                    <a16:creationId xmlns:a16="http://schemas.microsoft.com/office/drawing/2014/main" id="{36E8B326-FD80-4884-BECB-1D4E6097DFFF}"/>
                  </a:ext>
                </a:extLst>
              </p:cNvPr>
              <p:cNvSpPr>
                <a:spLocks noGrp="1" noRot="1" noChangeAspect="1" noMove="1" noResize="1" noEditPoints="1" noAdjustHandles="1" noChangeArrowheads="1" noChangeShapeType="1" noTextEdit="1"/>
              </p:cNvSpPr>
              <p:nvPr>
                <p:ph idx="1"/>
              </p:nvPr>
            </p:nvSpPr>
            <p:spPr>
              <a:blipFill>
                <a:blip r:embed="rId3"/>
                <a:stretch>
                  <a:fillRect l="-1043" t="-238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063964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8E0E03-EA14-4884-91E6-F2B6DFC528FE}"/>
              </a:ext>
            </a:extLst>
          </p:cNvPr>
          <p:cNvSpPr>
            <a:spLocks noGrp="1"/>
          </p:cNvSpPr>
          <p:nvPr>
            <p:ph type="title"/>
          </p:nvPr>
        </p:nvSpPr>
        <p:spPr/>
        <p:txBody>
          <a:bodyPr/>
          <a:lstStyle/>
          <a:p>
            <a:r>
              <a:rPr lang="en-US" altLang="zh-CN" dirty="0"/>
              <a:t>Comparison (2D)</a:t>
            </a:r>
            <a:endParaRPr lang="zh-CN" altLang="en-US" dirty="0"/>
          </a:p>
        </p:txBody>
      </p:sp>
      <p:sp>
        <p:nvSpPr>
          <p:cNvPr id="3" name="内容占位符 2">
            <a:extLst>
              <a:ext uri="{FF2B5EF4-FFF2-40B4-BE49-F238E27FC236}">
                <a16:creationId xmlns:a16="http://schemas.microsoft.com/office/drawing/2014/main" id="{59C7D222-2E9C-4ACD-9F54-D69EF1485442}"/>
              </a:ext>
            </a:extLst>
          </p:cNvPr>
          <p:cNvSpPr>
            <a:spLocks noGrp="1"/>
          </p:cNvSpPr>
          <p:nvPr>
            <p:ph idx="1"/>
          </p:nvPr>
        </p:nvSpPr>
        <p:spPr/>
        <p:txBody>
          <a:bodyPr/>
          <a:lstStyle/>
          <a:p>
            <a:r>
              <a:rPr lang="en-US" altLang="zh-CN" dirty="0"/>
              <a:t>Complete graph: O(n</a:t>
            </a:r>
            <a:r>
              <a:rPr lang="en-US" altLang="zh-CN" baseline="30000" dirty="0"/>
              <a:t>2</a:t>
            </a:r>
            <a:r>
              <a:rPr lang="en-US" altLang="zh-CN" dirty="0"/>
              <a:t>) global edges</a:t>
            </a:r>
          </a:p>
          <a:p>
            <a:r>
              <a:rPr lang="en-US" altLang="zh-CN" dirty="0"/>
              <a:t>Erdos-Renyi graph: O(n log n) global edges</a:t>
            </a:r>
          </a:p>
          <a:p>
            <a:r>
              <a:rPr lang="en-US" altLang="zh-CN" dirty="0"/>
              <a:t>Erdos-Renyi, weak: O(n) global edges</a:t>
            </a:r>
          </a:p>
          <a:p>
            <a:r>
              <a:rPr lang="en-US" altLang="zh-CN" dirty="0"/>
              <a:t>Anchor-Point scheme: O(n</a:t>
            </a:r>
            <a:r>
              <a:rPr lang="en-US" altLang="zh-CN" baseline="30000" dirty="0"/>
              <a:t>4/5</a:t>
            </a:r>
            <a:r>
              <a:rPr lang="en-US" altLang="zh-CN" dirty="0"/>
              <a:t>) global edges, O(n) local edges</a:t>
            </a:r>
            <a:br>
              <a:rPr lang="en-US" altLang="zh-CN" dirty="0"/>
            </a:br>
            <a:br>
              <a:rPr lang="en-US" altLang="zh-CN" dirty="0"/>
            </a:br>
            <a:r>
              <a:rPr lang="en-US" altLang="zh-CN" dirty="0">
                <a:solidFill>
                  <a:srgbClr val="0000FF"/>
                </a:solidFill>
              </a:rPr>
              <a:t>Low cost</a:t>
            </a:r>
            <a:r>
              <a:rPr lang="en-US" altLang="zh-CN" dirty="0"/>
              <a:t>, </a:t>
            </a:r>
            <a:r>
              <a:rPr lang="en-US" altLang="zh-CN" dirty="0">
                <a:solidFill>
                  <a:srgbClr val="008000"/>
                </a:solidFill>
              </a:rPr>
              <a:t>easy MDS</a:t>
            </a:r>
            <a:r>
              <a:rPr lang="en-US" altLang="zh-CN" dirty="0"/>
              <a:t>, </a:t>
            </a:r>
            <a:r>
              <a:rPr lang="en-US" altLang="zh-CN" dirty="0">
                <a:solidFill>
                  <a:srgbClr val="FF0000"/>
                </a:solidFill>
              </a:rPr>
              <a:t>geometrical stability </a:t>
            </a:r>
            <a:r>
              <a:rPr lang="en-US" altLang="zh-CN" dirty="0"/>
              <a:t>guaranteed.</a:t>
            </a:r>
          </a:p>
          <a:p>
            <a:endParaRPr lang="en-US" altLang="zh-CN" dirty="0"/>
          </a:p>
          <a:p>
            <a:r>
              <a:rPr lang="en-US" altLang="zh-CN" dirty="0"/>
              <a:t>Application: motion capture, sensor network localization, </a:t>
            </a:r>
            <a:r>
              <a:rPr lang="en-US" altLang="zh-CN" dirty="0" err="1"/>
              <a:t>etc</a:t>
            </a:r>
            <a:endParaRPr lang="en-US" altLang="zh-CN" dirty="0"/>
          </a:p>
          <a:p>
            <a:endParaRPr lang="zh-CN" altLang="en-US" dirty="0"/>
          </a:p>
          <a:p>
            <a:endParaRPr lang="zh-CN" altLang="en-US" dirty="0"/>
          </a:p>
        </p:txBody>
      </p:sp>
    </p:spTree>
    <p:extLst>
      <p:ext uri="{BB962C8B-B14F-4D97-AF65-F5344CB8AC3E}">
        <p14:creationId xmlns:p14="http://schemas.microsoft.com/office/powerpoint/2010/main" val="33543660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3E4A60-284F-4D2A-A624-57EC164ADD58}"/>
              </a:ext>
            </a:extLst>
          </p:cNvPr>
          <p:cNvSpPr>
            <a:spLocks noGrp="1"/>
          </p:cNvSpPr>
          <p:nvPr>
            <p:ph type="title"/>
          </p:nvPr>
        </p:nvSpPr>
        <p:spPr/>
        <p:txBody>
          <a:bodyPr/>
          <a:lstStyle/>
          <a:p>
            <a:r>
              <a:rPr lang="en-US" altLang="zh-CN" dirty="0"/>
              <a:t>Acknowledgements</a:t>
            </a:r>
            <a:endParaRPr lang="zh-CN" altLang="en-US" dirty="0"/>
          </a:p>
        </p:txBody>
      </p:sp>
      <p:sp>
        <p:nvSpPr>
          <p:cNvPr id="3" name="内容占位符 2">
            <a:extLst>
              <a:ext uri="{FF2B5EF4-FFF2-40B4-BE49-F238E27FC236}">
                <a16:creationId xmlns:a16="http://schemas.microsoft.com/office/drawing/2014/main" id="{970D8FFD-A6AD-4F4A-B2F0-D291F3C24E40}"/>
              </a:ext>
            </a:extLst>
          </p:cNvPr>
          <p:cNvSpPr>
            <a:spLocks noGrp="1"/>
          </p:cNvSpPr>
          <p:nvPr>
            <p:ph idx="1"/>
          </p:nvPr>
        </p:nvSpPr>
        <p:spPr/>
        <p:txBody>
          <a:bodyPr/>
          <a:lstStyle/>
          <a:p>
            <a:pPr marL="0" indent="0">
              <a:buNone/>
            </a:pPr>
            <a:r>
              <a:rPr lang="en-US" altLang="zh-CN" dirty="0"/>
              <a:t>~(^_^)~</a:t>
            </a:r>
            <a:endParaRPr lang="zh-CN" altLang="en-US" dirty="0"/>
          </a:p>
        </p:txBody>
      </p:sp>
    </p:spTree>
    <p:extLst>
      <p:ext uri="{BB962C8B-B14F-4D97-AF65-F5344CB8AC3E}">
        <p14:creationId xmlns:p14="http://schemas.microsoft.com/office/powerpoint/2010/main" val="42892431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22185D-E917-496F-BE49-66CB1C9BDC31}"/>
              </a:ext>
            </a:extLst>
          </p:cNvPr>
          <p:cNvSpPr>
            <a:spLocks noGrp="1"/>
          </p:cNvSpPr>
          <p:nvPr>
            <p:ph type="title"/>
          </p:nvPr>
        </p:nvSpPr>
        <p:spPr>
          <a:xfrm>
            <a:off x="4884656" y="2938806"/>
            <a:ext cx="2422688" cy="980387"/>
          </a:xfrm>
        </p:spPr>
        <p:txBody>
          <a:bodyPr/>
          <a:lstStyle/>
          <a:p>
            <a:r>
              <a:rPr lang="en-US" altLang="zh-CN" dirty="0"/>
              <a:t>THANKS!</a:t>
            </a:r>
            <a:endParaRPr lang="zh-CN" altLang="en-US" dirty="0"/>
          </a:p>
        </p:txBody>
      </p:sp>
    </p:spTree>
    <p:extLst>
      <p:ext uri="{BB962C8B-B14F-4D97-AF65-F5344CB8AC3E}">
        <p14:creationId xmlns:p14="http://schemas.microsoft.com/office/powerpoint/2010/main" val="1736818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C8DE3D-F675-4443-BA54-496FEB09D629}"/>
              </a:ext>
            </a:extLst>
          </p:cNvPr>
          <p:cNvSpPr>
            <a:spLocks noGrp="1"/>
          </p:cNvSpPr>
          <p:nvPr>
            <p:ph type="title"/>
          </p:nvPr>
        </p:nvSpPr>
        <p:spPr/>
        <p:txBody>
          <a:bodyPr>
            <a:normAutofit/>
          </a:bodyPr>
          <a:lstStyle/>
          <a:p>
            <a:r>
              <a:rPr lang="en-US" altLang="zh-CN" sz="4000" dirty="0"/>
              <a:t>Background: ClusterSLAM </a:t>
            </a:r>
            <a:r>
              <a:rPr lang="en-US" altLang="zh-CN" sz="2000" dirty="0"/>
              <a:t>(Our previous work, ICCV in review)</a:t>
            </a:r>
            <a:endParaRPr lang="zh-CN" altLang="en-US" sz="2000" dirty="0"/>
          </a:p>
        </p:txBody>
      </p:sp>
      <p:sp>
        <p:nvSpPr>
          <p:cNvPr id="3" name="内容占位符 2">
            <a:extLst>
              <a:ext uri="{FF2B5EF4-FFF2-40B4-BE49-F238E27FC236}">
                <a16:creationId xmlns:a16="http://schemas.microsoft.com/office/drawing/2014/main" id="{55BEC2B1-7F2A-43B7-A1A0-6C0D726A564C}"/>
              </a:ext>
            </a:extLst>
          </p:cNvPr>
          <p:cNvSpPr>
            <a:spLocks noGrp="1"/>
          </p:cNvSpPr>
          <p:nvPr>
            <p:ph idx="1"/>
          </p:nvPr>
        </p:nvSpPr>
        <p:spPr/>
        <p:txBody>
          <a:bodyPr/>
          <a:lstStyle/>
          <a:p>
            <a:r>
              <a:rPr lang="en-US" altLang="zh-CN" dirty="0"/>
              <a:t>Clustering from variance of pointwise distances</a:t>
            </a:r>
          </a:p>
          <a:p>
            <a:r>
              <a:rPr lang="en-US" altLang="zh-CN" dirty="0"/>
              <a:t>Accuracy(indoor): 69.60%  </a:t>
            </a:r>
            <a:r>
              <a:rPr lang="en-US" altLang="zh-CN" dirty="0">
                <a:sym typeface="Wingdings" panose="05000000000000000000" pitchFamily="2" charset="2"/>
              </a:rPr>
              <a:t>  91.54%</a:t>
            </a:r>
            <a:endParaRPr lang="en-US" altLang="zh-CN" dirty="0"/>
          </a:p>
        </p:txBody>
      </p:sp>
      <p:pic>
        <p:nvPicPr>
          <p:cNvPr id="10" name="图片 9">
            <a:extLst>
              <a:ext uri="{FF2B5EF4-FFF2-40B4-BE49-F238E27FC236}">
                <a16:creationId xmlns:a16="http://schemas.microsoft.com/office/drawing/2014/main" id="{FB4A0E06-7892-4625-BED6-670B91282F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429000"/>
            <a:ext cx="4118751" cy="2316798"/>
          </a:xfrm>
          <a:prstGeom prst="rect">
            <a:avLst/>
          </a:prstGeom>
        </p:spPr>
      </p:pic>
      <p:pic>
        <p:nvPicPr>
          <p:cNvPr id="9" name="图片 8">
            <a:extLst>
              <a:ext uri="{FF2B5EF4-FFF2-40B4-BE49-F238E27FC236}">
                <a16:creationId xmlns:a16="http://schemas.microsoft.com/office/drawing/2014/main" id="{CBAF8A34-E119-41C7-9F81-D189E115F1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89149" y="2468775"/>
            <a:ext cx="3455371" cy="4024100"/>
          </a:xfrm>
          <a:prstGeom prst="rect">
            <a:avLst/>
          </a:prstGeom>
        </p:spPr>
      </p:pic>
    </p:spTree>
    <p:extLst>
      <p:ext uri="{BB962C8B-B14F-4D97-AF65-F5344CB8AC3E}">
        <p14:creationId xmlns:p14="http://schemas.microsoft.com/office/powerpoint/2010/main" val="4281221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76FF1A-018B-4BF0-A7B4-89124874252F}"/>
              </a:ext>
            </a:extLst>
          </p:cNvPr>
          <p:cNvSpPr>
            <a:spLocks noGrp="1"/>
          </p:cNvSpPr>
          <p:nvPr>
            <p:ph type="title"/>
          </p:nvPr>
        </p:nvSpPr>
        <p:spPr/>
        <p:txBody>
          <a:bodyPr/>
          <a:lstStyle/>
          <a:p>
            <a:r>
              <a:rPr lang="en-US" altLang="zh-CN" dirty="0"/>
              <a:t>Main topic of my thesis</a:t>
            </a:r>
            <a:endParaRPr lang="zh-CN" altLang="en-US" dirty="0"/>
          </a:p>
        </p:txBody>
      </p:sp>
      <p:sp>
        <p:nvSpPr>
          <p:cNvPr id="3" name="内容占位符 2">
            <a:extLst>
              <a:ext uri="{FF2B5EF4-FFF2-40B4-BE49-F238E27FC236}">
                <a16:creationId xmlns:a16="http://schemas.microsoft.com/office/drawing/2014/main" id="{965E7CC7-AB97-41EA-A7C3-7B1E7999E905}"/>
              </a:ext>
            </a:extLst>
          </p:cNvPr>
          <p:cNvSpPr>
            <a:spLocks noGrp="1"/>
          </p:cNvSpPr>
          <p:nvPr>
            <p:ph idx="1"/>
          </p:nvPr>
        </p:nvSpPr>
        <p:spPr/>
        <p:txBody>
          <a:bodyPr/>
          <a:lstStyle/>
          <a:p>
            <a:r>
              <a:rPr lang="en-US" altLang="zh-CN" dirty="0"/>
              <a:t>Reconstruct point cloud structures from (full/partial) noisy distance information</a:t>
            </a:r>
          </a:p>
          <a:p>
            <a:r>
              <a:rPr lang="en-US" altLang="zh-CN" dirty="0"/>
              <a:t>Find min-cost sets of distance constraints sufficient for recovery</a:t>
            </a:r>
          </a:p>
        </p:txBody>
      </p:sp>
    </p:spTree>
    <p:extLst>
      <p:ext uri="{BB962C8B-B14F-4D97-AF65-F5344CB8AC3E}">
        <p14:creationId xmlns:p14="http://schemas.microsoft.com/office/powerpoint/2010/main" val="3993139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9F8B77-24FE-4AAF-A315-18C9ABA363A0}"/>
              </a:ext>
            </a:extLst>
          </p:cNvPr>
          <p:cNvSpPr>
            <a:spLocks noGrp="1"/>
          </p:cNvSpPr>
          <p:nvPr>
            <p:ph type="title"/>
          </p:nvPr>
        </p:nvSpPr>
        <p:spPr/>
        <p:txBody>
          <a:bodyPr/>
          <a:lstStyle/>
          <a:p>
            <a:r>
              <a:rPr lang="en-US" altLang="zh-CN" dirty="0"/>
              <a:t>Euclidean Embedding (MDS)</a:t>
            </a:r>
            <a:endParaRPr lang="zh-CN" altLang="en-US" dirty="0"/>
          </a:p>
        </p:txBody>
      </p:sp>
      <p:sp>
        <p:nvSpPr>
          <p:cNvPr id="3" name="内容占位符 2">
            <a:extLst>
              <a:ext uri="{FF2B5EF4-FFF2-40B4-BE49-F238E27FC236}">
                <a16:creationId xmlns:a16="http://schemas.microsoft.com/office/drawing/2014/main" id="{A85FFC94-6485-4322-BD23-B0DDE84A063E}"/>
              </a:ext>
            </a:extLst>
          </p:cNvPr>
          <p:cNvSpPr>
            <a:spLocks noGrp="1"/>
          </p:cNvSpPr>
          <p:nvPr>
            <p:ph idx="1"/>
          </p:nvPr>
        </p:nvSpPr>
        <p:spPr/>
        <p:txBody>
          <a:bodyPr/>
          <a:lstStyle/>
          <a:p>
            <a:r>
              <a:rPr lang="en-US" altLang="zh-CN" dirty="0"/>
              <a:t>Reconstruct spatial structure from Euclidean distances</a:t>
            </a:r>
          </a:p>
          <a:p>
            <a:endParaRPr lang="en-US" altLang="zh-CN" dirty="0"/>
          </a:p>
          <a:p>
            <a:endParaRPr lang="en-US" altLang="zh-CN" dirty="0"/>
          </a:p>
          <a:p>
            <a:endParaRPr lang="en-US" altLang="zh-CN" dirty="0"/>
          </a:p>
          <a:p>
            <a:endParaRPr lang="en-US" altLang="zh-CN" dirty="0"/>
          </a:p>
          <a:p>
            <a:endParaRPr lang="en-US" altLang="zh-CN" dirty="0"/>
          </a:p>
          <a:p>
            <a:r>
              <a:rPr lang="en-US" altLang="zh-CN" dirty="0"/>
              <a:t>The input can be noisy, partial, </a:t>
            </a:r>
            <a:r>
              <a:rPr lang="en-US" altLang="zh-CN" dirty="0">
                <a:solidFill>
                  <a:srgbClr val="A6A6A6"/>
                </a:solidFill>
              </a:rPr>
              <a:t>corrupted(not discussed here)</a:t>
            </a:r>
          </a:p>
        </p:txBody>
      </p:sp>
      <p:pic>
        <p:nvPicPr>
          <p:cNvPr id="5" name="图片 4">
            <a:extLst>
              <a:ext uri="{FF2B5EF4-FFF2-40B4-BE49-F238E27FC236}">
                <a16:creationId xmlns:a16="http://schemas.microsoft.com/office/drawing/2014/main" id="{4ED0A872-4F4D-4B44-8CD4-D501FD65F3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4468" y="2527627"/>
            <a:ext cx="7983064" cy="1991003"/>
          </a:xfrm>
          <a:prstGeom prst="rect">
            <a:avLst/>
          </a:prstGeom>
        </p:spPr>
      </p:pic>
    </p:spTree>
    <p:extLst>
      <p:ext uri="{BB962C8B-B14F-4D97-AF65-F5344CB8AC3E}">
        <p14:creationId xmlns:p14="http://schemas.microsoft.com/office/powerpoint/2010/main" val="1218570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745E79-4947-4CDF-8207-03A6E9866D21}"/>
              </a:ext>
            </a:extLst>
          </p:cNvPr>
          <p:cNvSpPr>
            <a:spLocks noGrp="1"/>
          </p:cNvSpPr>
          <p:nvPr>
            <p:ph type="title"/>
          </p:nvPr>
        </p:nvSpPr>
        <p:spPr/>
        <p:txBody>
          <a:bodyPr/>
          <a:lstStyle/>
          <a:p>
            <a:r>
              <a:rPr lang="en-US" altLang="zh-CN" dirty="0"/>
              <a:t>Geometry-Stable MDS</a:t>
            </a:r>
            <a:endParaRPr lang="zh-CN" altLang="en-US" dirty="0"/>
          </a:p>
        </p:txBody>
      </p:sp>
      <p:sp>
        <p:nvSpPr>
          <p:cNvPr id="3" name="内容占位符 2">
            <a:extLst>
              <a:ext uri="{FF2B5EF4-FFF2-40B4-BE49-F238E27FC236}">
                <a16:creationId xmlns:a16="http://schemas.microsoft.com/office/drawing/2014/main" id="{35643BC6-74EA-44B9-BBE2-99773D4FECC4}"/>
              </a:ext>
            </a:extLst>
          </p:cNvPr>
          <p:cNvSpPr>
            <a:spLocks noGrp="1"/>
          </p:cNvSpPr>
          <p:nvPr>
            <p:ph idx="1"/>
          </p:nvPr>
        </p:nvSpPr>
        <p:spPr>
          <a:xfrm>
            <a:off x="838200" y="1524000"/>
            <a:ext cx="10515600" cy="5227319"/>
          </a:xfrm>
        </p:spPr>
        <p:txBody>
          <a:bodyPr>
            <a:normAutofit/>
          </a:bodyPr>
          <a:lstStyle/>
          <a:p>
            <a:r>
              <a:rPr lang="en-US" altLang="zh-CN" dirty="0"/>
              <a:t>Ground truth: 			</a:t>
            </a:r>
            <a:r>
              <a:rPr lang="en-US" altLang="zh-CN" dirty="0" err="1"/>
              <a:t>P</a:t>
            </a:r>
            <a:r>
              <a:rPr lang="en-US" altLang="zh-CN" baseline="-25000" dirty="0" err="1"/>
              <a:t>k◊n</a:t>
            </a:r>
            <a:r>
              <a:rPr lang="en-US" altLang="zh-CN" dirty="0"/>
              <a:t>,</a:t>
            </a:r>
            <a:br>
              <a:rPr lang="en-US" altLang="zh-CN" dirty="0"/>
            </a:br>
            <a:r>
              <a:rPr lang="en-US" altLang="zh-CN" dirty="0"/>
              <a:t>Distance observations: 	D</a:t>
            </a:r>
            <a:r>
              <a:rPr lang="zh-CN" altLang="en-US" dirty="0"/>
              <a:t> </a:t>
            </a:r>
            <a:br>
              <a:rPr lang="en-US" altLang="zh-CN" dirty="0"/>
            </a:br>
            <a:r>
              <a:rPr lang="en-US" altLang="zh-CN" dirty="0"/>
              <a:t>Recovery:</a:t>
            </a:r>
            <a:r>
              <a:rPr lang="zh-CN" altLang="en-US" dirty="0"/>
              <a:t> </a:t>
            </a:r>
            <a:r>
              <a:rPr lang="en-US" altLang="zh-CN" dirty="0"/>
              <a:t>				</a:t>
            </a:r>
            <a:r>
              <a:rPr lang="en-US" altLang="zh-CN" dirty="0" err="1"/>
              <a:t>K</a:t>
            </a:r>
            <a:r>
              <a:rPr lang="en-US" altLang="zh-CN" baseline="-25000" dirty="0" err="1"/>
              <a:t>k◊n</a:t>
            </a:r>
            <a:r>
              <a:rPr lang="en-US" altLang="zh-CN" dirty="0"/>
              <a:t>, </a:t>
            </a:r>
            <a:br>
              <a:rPr lang="en-US" altLang="zh-CN" dirty="0"/>
            </a:br>
            <a:endParaRPr lang="en-US" altLang="zh-CN" dirty="0"/>
          </a:p>
          <a:p>
            <a:r>
              <a:rPr lang="en-US" altLang="zh-CN" dirty="0"/>
              <a:t>If for n big enough, </a:t>
            </a:r>
            <a:r>
              <a:rPr lang="en-US" altLang="zh-CN" dirty="0" err="1"/>
              <a:t>w.h.p</a:t>
            </a:r>
            <a:r>
              <a:rPr lang="en-US" altLang="zh-CN" dirty="0"/>
              <a:t>. exists rigid transformation S </a:t>
            </a:r>
            <a:r>
              <a:rPr lang="en-US" altLang="zh-CN" dirty="0" err="1"/>
              <a:t>s.t.</a:t>
            </a:r>
            <a:br>
              <a:rPr lang="en-US" altLang="zh-CN" dirty="0"/>
            </a:br>
            <a:r>
              <a:rPr lang="en-US" altLang="zh-CN" dirty="0"/>
              <a:t>                           </a:t>
            </a:r>
            <a:r>
              <a:rPr lang="en-US" altLang="zh-CN" sz="3600" dirty="0"/>
              <a:t>||K-SP||</a:t>
            </a:r>
            <a:r>
              <a:rPr lang="en-US" altLang="zh-CN" sz="3600" baseline="-25000" dirty="0"/>
              <a:t>F</a:t>
            </a:r>
            <a:r>
              <a:rPr lang="en-US" altLang="zh-CN" sz="3600" dirty="0"/>
              <a:t> ≤</a:t>
            </a:r>
            <a:r>
              <a:rPr lang="el-GR" altLang="zh-CN" sz="3600" dirty="0"/>
              <a:t> ε</a:t>
            </a:r>
            <a:r>
              <a:rPr lang="en-US" altLang="zh-CN" sz="3600" dirty="0"/>
              <a:t>n</a:t>
            </a:r>
            <a:r>
              <a:rPr lang="en-US" altLang="zh-CN" sz="3600" baseline="30000" dirty="0"/>
              <a:t>1/2</a:t>
            </a:r>
            <a:br>
              <a:rPr lang="en-US" altLang="zh-CN" sz="3600" baseline="30000" dirty="0"/>
            </a:br>
            <a:r>
              <a:rPr lang="en-US" altLang="zh-CN" dirty="0"/>
              <a:t>Then call it geometrically stable</a:t>
            </a:r>
            <a:br>
              <a:rPr lang="en-US" altLang="zh-CN" dirty="0"/>
            </a:br>
            <a:r>
              <a:rPr lang="en-US" altLang="zh-CN" i="1" dirty="0">
                <a:solidFill>
                  <a:srgbClr val="A6A6A6"/>
                </a:solidFill>
              </a:rPr>
              <a:t>(Dividing LHS by n</a:t>
            </a:r>
            <a:r>
              <a:rPr lang="en-US" altLang="zh-CN" i="1" baseline="30000" dirty="0">
                <a:solidFill>
                  <a:srgbClr val="A6A6A6"/>
                </a:solidFill>
              </a:rPr>
              <a:t>1/2</a:t>
            </a:r>
            <a:r>
              <a:rPr lang="en-US" altLang="zh-CN" i="1" dirty="0">
                <a:solidFill>
                  <a:srgbClr val="A6A6A6"/>
                </a:solidFill>
              </a:rPr>
              <a:t> yields the rms of pointwise position errors)</a:t>
            </a:r>
            <a:br>
              <a:rPr lang="en-US" altLang="zh-CN" i="1" dirty="0">
                <a:solidFill>
                  <a:srgbClr val="A6A6A6"/>
                </a:solidFill>
              </a:rPr>
            </a:br>
            <a:endParaRPr lang="en-US" altLang="zh-CN" dirty="0"/>
          </a:p>
        </p:txBody>
      </p:sp>
    </p:spTree>
    <p:extLst>
      <p:ext uri="{BB962C8B-B14F-4D97-AF65-F5344CB8AC3E}">
        <p14:creationId xmlns:p14="http://schemas.microsoft.com/office/powerpoint/2010/main" val="322841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B8111B-0E46-4820-AFDE-EB6A1CD0E452}"/>
              </a:ext>
            </a:extLst>
          </p:cNvPr>
          <p:cNvSpPr>
            <a:spLocks noGrp="1"/>
          </p:cNvSpPr>
          <p:nvPr>
            <p:ph type="title"/>
          </p:nvPr>
        </p:nvSpPr>
        <p:spPr/>
        <p:txBody>
          <a:bodyPr/>
          <a:lstStyle/>
          <a:p>
            <a:r>
              <a:rPr lang="en-US" altLang="zh-CN" dirty="0"/>
              <a:t>Common MDS(</a:t>
            </a:r>
            <a:r>
              <a:rPr lang="en-US" altLang="zh-CN" dirty="0" err="1"/>
              <a:t>cMDS</a:t>
            </a:r>
            <a:r>
              <a:rPr lang="en-US" altLang="zh-CN" dirty="0"/>
              <a:t>)</a:t>
            </a:r>
            <a:endParaRPr lang="zh-CN" altLang="en-US" dirty="0"/>
          </a:p>
        </p:txBody>
      </p:sp>
      <p:sp>
        <p:nvSpPr>
          <p:cNvPr id="3" name="内容占位符 2">
            <a:extLst>
              <a:ext uri="{FF2B5EF4-FFF2-40B4-BE49-F238E27FC236}">
                <a16:creationId xmlns:a16="http://schemas.microsoft.com/office/drawing/2014/main" id="{E5F6867D-3312-4B24-A153-3A059F7674AE}"/>
              </a:ext>
            </a:extLst>
          </p:cNvPr>
          <p:cNvSpPr>
            <a:spLocks noGrp="1"/>
          </p:cNvSpPr>
          <p:nvPr>
            <p:ph idx="1"/>
          </p:nvPr>
        </p:nvSpPr>
        <p:spPr/>
        <p:txBody>
          <a:bodyPr>
            <a:normAutofit/>
          </a:bodyPr>
          <a:lstStyle/>
          <a:p>
            <a:r>
              <a:rPr lang="en-US" altLang="zh-CN" dirty="0"/>
              <a:t>Let D</a:t>
            </a:r>
            <a:r>
              <a:rPr lang="en-US" altLang="zh-CN" baseline="-25000" dirty="0"/>
              <a:t>ij</a:t>
            </a:r>
            <a:r>
              <a:rPr lang="en-US" altLang="zh-CN" dirty="0"/>
              <a:t> = d</a:t>
            </a:r>
            <a:r>
              <a:rPr lang="en-US" altLang="zh-CN" baseline="-25000" dirty="0"/>
              <a:t>ij</a:t>
            </a:r>
            <a:r>
              <a:rPr lang="en-US" altLang="zh-CN" baseline="30000" dirty="0"/>
              <a:t>2</a:t>
            </a:r>
            <a:r>
              <a:rPr lang="en-US" altLang="zh-CN" dirty="0"/>
              <a:t>, H=I</a:t>
            </a:r>
            <a:r>
              <a:rPr lang="en-US" altLang="zh-CN" baseline="-25000" dirty="0"/>
              <a:t>n</a:t>
            </a:r>
            <a:r>
              <a:rPr lang="en-US" altLang="zh-CN" dirty="0"/>
              <a:t>-1</a:t>
            </a:r>
            <a:r>
              <a:rPr lang="en-US" altLang="zh-CN" baseline="-25000" dirty="0"/>
              <a:t>n◊n</a:t>
            </a:r>
            <a:r>
              <a:rPr lang="en-US" altLang="zh-CN" dirty="0"/>
              <a:t>/n, getting</a:t>
            </a:r>
            <a:br>
              <a:rPr lang="en-US" altLang="zh-CN" dirty="0"/>
            </a:br>
            <a:r>
              <a:rPr lang="en-US" altLang="zh-CN" dirty="0"/>
              <a:t>Grammian G=-HDH/2</a:t>
            </a:r>
          </a:p>
          <a:p>
            <a:r>
              <a:rPr lang="en-US" altLang="zh-CN" dirty="0"/>
              <a:t>Do eigen decomposition (</a:t>
            </a:r>
            <a:r>
              <a:rPr lang="el-GR" altLang="zh-CN" dirty="0"/>
              <a:t>Λ</a:t>
            </a:r>
            <a:r>
              <a:rPr lang="en-US" altLang="zh-CN" dirty="0"/>
              <a:t>,U): U</a:t>
            </a:r>
            <a:r>
              <a:rPr lang="en-US" altLang="zh-CN" baseline="30000" dirty="0"/>
              <a:t>T</a:t>
            </a:r>
            <a:r>
              <a:rPr lang="el-GR" altLang="zh-CN" dirty="0"/>
              <a:t>Λ</a:t>
            </a:r>
            <a:r>
              <a:rPr lang="en-US" altLang="zh-CN" dirty="0"/>
              <a:t>U = G</a:t>
            </a:r>
          </a:p>
          <a:p>
            <a:r>
              <a:rPr lang="en-US" altLang="zh-CN" dirty="0"/>
              <a:t>Then K=</a:t>
            </a:r>
            <a:r>
              <a:rPr lang="el-GR" altLang="zh-CN" dirty="0"/>
              <a:t>Λ</a:t>
            </a:r>
            <a:r>
              <a:rPr lang="en-US" altLang="zh-CN" baseline="30000" dirty="0"/>
              <a:t>1/2</a:t>
            </a:r>
            <a:r>
              <a:rPr lang="en-US" altLang="zh-CN" dirty="0"/>
              <a:t>U is the result.</a:t>
            </a:r>
          </a:p>
        </p:txBody>
      </p:sp>
      <p:cxnSp>
        <p:nvCxnSpPr>
          <p:cNvPr id="5" name="直接箭头连接符 4">
            <a:extLst>
              <a:ext uri="{FF2B5EF4-FFF2-40B4-BE49-F238E27FC236}">
                <a16:creationId xmlns:a16="http://schemas.microsoft.com/office/drawing/2014/main" id="{3F88D79B-0884-4E15-9D54-601E8E31753C}"/>
              </a:ext>
            </a:extLst>
          </p:cNvPr>
          <p:cNvCxnSpPr>
            <a:cxnSpLocks/>
          </p:cNvCxnSpPr>
          <p:nvPr/>
        </p:nvCxnSpPr>
        <p:spPr>
          <a:xfrm>
            <a:off x="4632471" y="4671099"/>
            <a:ext cx="1185371" cy="0"/>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867C0928-077F-4AE4-A138-E11E62D51B7F}"/>
              </a:ext>
            </a:extLst>
          </p:cNvPr>
          <p:cNvSpPr txBox="1"/>
          <p:nvPr/>
        </p:nvSpPr>
        <p:spPr>
          <a:xfrm>
            <a:off x="4076155" y="4317156"/>
            <a:ext cx="556316" cy="707886"/>
          </a:xfrm>
          <a:prstGeom prst="rect">
            <a:avLst/>
          </a:prstGeom>
          <a:noFill/>
        </p:spPr>
        <p:txBody>
          <a:bodyPr wrap="square" rtlCol="0">
            <a:spAutoFit/>
          </a:bodyPr>
          <a:lstStyle/>
          <a:p>
            <a:r>
              <a:rPr lang="en-US" altLang="zh-CN" sz="4000" dirty="0"/>
              <a:t>D</a:t>
            </a:r>
            <a:endParaRPr lang="zh-CN" altLang="en-US" sz="4000" dirty="0"/>
          </a:p>
        </p:txBody>
      </p:sp>
      <p:sp>
        <p:nvSpPr>
          <p:cNvPr id="8" name="文本框 7">
            <a:extLst>
              <a:ext uri="{FF2B5EF4-FFF2-40B4-BE49-F238E27FC236}">
                <a16:creationId xmlns:a16="http://schemas.microsoft.com/office/drawing/2014/main" id="{98E9C67B-8286-4A3E-BB27-B082E404A910}"/>
              </a:ext>
            </a:extLst>
          </p:cNvPr>
          <p:cNvSpPr txBox="1"/>
          <p:nvPr/>
        </p:nvSpPr>
        <p:spPr>
          <a:xfrm>
            <a:off x="5817842" y="4317156"/>
            <a:ext cx="556316" cy="707886"/>
          </a:xfrm>
          <a:prstGeom prst="rect">
            <a:avLst/>
          </a:prstGeom>
          <a:noFill/>
        </p:spPr>
        <p:txBody>
          <a:bodyPr wrap="square" rtlCol="0">
            <a:spAutoFit/>
          </a:bodyPr>
          <a:lstStyle/>
          <a:p>
            <a:r>
              <a:rPr lang="en-US" altLang="zh-CN" sz="4000" dirty="0"/>
              <a:t>G</a:t>
            </a:r>
            <a:endParaRPr lang="zh-CN" altLang="en-US" sz="4000" dirty="0"/>
          </a:p>
        </p:txBody>
      </p:sp>
      <p:cxnSp>
        <p:nvCxnSpPr>
          <p:cNvPr id="9" name="直接箭头连接符 8">
            <a:extLst>
              <a:ext uri="{FF2B5EF4-FFF2-40B4-BE49-F238E27FC236}">
                <a16:creationId xmlns:a16="http://schemas.microsoft.com/office/drawing/2014/main" id="{9941FDA1-B106-4091-B3B1-9347955089A4}"/>
              </a:ext>
            </a:extLst>
          </p:cNvPr>
          <p:cNvCxnSpPr>
            <a:cxnSpLocks/>
          </p:cNvCxnSpPr>
          <p:nvPr/>
        </p:nvCxnSpPr>
        <p:spPr>
          <a:xfrm>
            <a:off x="6374158" y="4671099"/>
            <a:ext cx="1185371" cy="0"/>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E57FAF66-6031-4E21-A31C-4BD9238D9F1A}"/>
              </a:ext>
            </a:extLst>
          </p:cNvPr>
          <p:cNvSpPr txBox="1"/>
          <p:nvPr/>
        </p:nvSpPr>
        <p:spPr>
          <a:xfrm>
            <a:off x="7561369" y="4317156"/>
            <a:ext cx="556316" cy="707886"/>
          </a:xfrm>
          <a:prstGeom prst="rect">
            <a:avLst/>
          </a:prstGeom>
          <a:noFill/>
        </p:spPr>
        <p:txBody>
          <a:bodyPr wrap="square" rtlCol="0">
            <a:spAutoFit/>
          </a:bodyPr>
          <a:lstStyle/>
          <a:p>
            <a:r>
              <a:rPr lang="en-US" altLang="zh-CN" sz="4000" dirty="0"/>
              <a:t>K</a:t>
            </a:r>
            <a:endParaRPr lang="zh-CN" altLang="en-US" sz="4000" dirty="0"/>
          </a:p>
        </p:txBody>
      </p:sp>
      <p:sp>
        <p:nvSpPr>
          <p:cNvPr id="11" name="文本框 10">
            <a:extLst>
              <a:ext uri="{FF2B5EF4-FFF2-40B4-BE49-F238E27FC236}">
                <a16:creationId xmlns:a16="http://schemas.microsoft.com/office/drawing/2014/main" id="{52C1DF6F-FEBF-4F84-88CD-F74CAFCC8282}"/>
              </a:ext>
            </a:extLst>
          </p:cNvPr>
          <p:cNvSpPr txBox="1"/>
          <p:nvPr/>
        </p:nvSpPr>
        <p:spPr>
          <a:xfrm>
            <a:off x="3845199" y="4863459"/>
            <a:ext cx="1018227" cy="338554"/>
          </a:xfrm>
          <a:prstGeom prst="rect">
            <a:avLst/>
          </a:prstGeom>
          <a:noFill/>
        </p:spPr>
        <p:txBody>
          <a:bodyPr wrap="none" rtlCol="0">
            <a:spAutoFit/>
          </a:bodyPr>
          <a:lstStyle/>
          <a:p>
            <a:r>
              <a:rPr lang="en-US" altLang="zh-CN" sz="1600" dirty="0"/>
              <a:t>Distances</a:t>
            </a:r>
            <a:endParaRPr lang="zh-CN" altLang="en-US" sz="1600" dirty="0"/>
          </a:p>
        </p:txBody>
      </p:sp>
      <p:sp>
        <p:nvSpPr>
          <p:cNvPr id="12" name="文本框 11">
            <a:extLst>
              <a:ext uri="{FF2B5EF4-FFF2-40B4-BE49-F238E27FC236}">
                <a16:creationId xmlns:a16="http://schemas.microsoft.com/office/drawing/2014/main" id="{0541A7EA-BE80-4C18-9D8C-74C3CF874EF2}"/>
              </a:ext>
            </a:extLst>
          </p:cNvPr>
          <p:cNvSpPr txBox="1"/>
          <p:nvPr/>
        </p:nvSpPr>
        <p:spPr>
          <a:xfrm>
            <a:off x="5544406" y="4863459"/>
            <a:ext cx="1103187" cy="338554"/>
          </a:xfrm>
          <a:prstGeom prst="rect">
            <a:avLst/>
          </a:prstGeom>
          <a:noFill/>
        </p:spPr>
        <p:txBody>
          <a:bodyPr wrap="none" rtlCol="0">
            <a:spAutoFit/>
          </a:bodyPr>
          <a:lstStyle/>
          <a:p>
            <a:r>
              <a:rPr lang="en-US" altLang="zh-CN" sz="1600" dirty="0"/>
              <a:t>Grammian</a:t>
            </a:r>
            <a:endParaRPr lang="zh-CN" altLang="en-US" sz="1600" dirty="0"/>
          </a:p>
        </p:txBody>
      </p:sp>
      <p:sp>
        <p:nvSpPr>
          <p:cNvPr id="13" name="文本框 12">
            <a:extLst>
              <a:ext uri="{FF2B5EF4-FFF2-40B4-BE49-F238E27FC236}">
                <a16:creationId xmlns:a16="http://schemas.microsoft.com/office/drawing/2014/main" id="{A09C0D19-5289-423D-8BA1-A75A7BF84836}"/>
              </a:ext>
            </a:extLst>
          </p:cNvPr>
          <p:cNvSpPr txBox="1"/>
          <p:nvPr/>
        </p:nvSpPr>
        <p:spPr>
          <a:xfrm>
            <a:off x="7230225" y="4863459"/>
            <a:ext cx="1218603" cy="338554"/>
          </a:xfrm>
          <a:prstGeom prst="rect">
            <a:avLst/>
          </a:prstGeom>
          <a:noFill/>
        </p:spPr>
        <p:txBody>
          <a:bodyPr wrap="none" rtlCol="0">
            <a:spAutoFit/>
          </a:bodyPr>
          <a:lstStyle/>
          <a:p>
            <a:r>
              <a:rPr lang="en-US" altLang="zh-CN" sz="1600" dirty="0"/>
              <a:t>Point Cloud</a:t>
            </a:r>
            <a:endParaRPr lang="zh-CN" altLang="en-US" sz="1600" dirty="0"/>
          </a:p>
        </p:txBody>
      </p:sp>
    </p:spTree>
    <p:extLst>
      <p:ext uri="{BB962C8B-B14F-4D97-AF65-F5344CB8AC3E}">
        <p14:creationId xmlns:p14="http://schemas.microsoft.com/office/powerpoint/2010/main" val="902636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84B0BA-EC29-4E75-83C8-DCE0179D2F7D}"/>
              </a:ext>
            </a:extLst>
          </p:cNvPr>
          <p:cNvSpPr>
            <a:spLocks noGrp="1"/>
          </p:cNvSpPr>
          <p:nvPr>
            <p:ph type="title"/>
          </p:nvPr>
        </p:nvSpPr>
        <p:spPr/>
        <p:txBody>
          <a:bodyPr/>
          <a:lstStyle/>
          <a:p>
            <a:r>
              <a:rPr lang="en-US" altLang="zh-CN" dirty="0"/>
              <a:t>Geometrical Stability of </a:t>
            </a:r>
            <a:r>
              <a:rPr lang="en-US" altLang="zh-CN" dirty="0" err="1"/>
              <a:t>cMDS</a:t>
            </a:r>
            <a:endParaRPr lang="zh-CN" altLang="en-US" dirty="0"/>
          </a:p>
        </p:txBody>
      </p:sp>
      <p:sp>
        <p:nvSpPr>
          <p:cNvPr id="3" name="内容占位符 2">
            <a:extLst>
              <a:ext uri="{FF2B5EF4-FFF2-40B4-BE49-F238E27FC236}">
                <a16:creationId xmlns:a16="http://schemas.microsoft.com/office/drawing/2014/main" id="{09632BED-ED03-4D76-9A1C-3553E4EDE9A5}"/>
              </a:ext>
            </a:extLst>
          </p:cNvPr>
          <p:cNvSpPr>
            <a:spLocks noGrp="1"/>
          </p:cNvSpPr>
          <p:nvPr>
            <p:ph idx="1"/>
          </p:nvPr>
        </p:nvSpPr>
        <p:spPr/>
        <p:txBody>
          <a:bodyPr/>
          <a:lstStyle/>
          <a:p>
            <a:endParaRPr lang="en-US" altLang="zh-CN" dirty="0"/>
          </a:p>
          <a:p>
            <a:endParaRPr lang="en-US" altLang="zh-CN" dirty="0"/>
          </a:p>
          <a:p>
            <a:endParaRPr lang="en-US" altLang="zh-CN" dirty="0"/>
          </a:p>
          <a:p>
            <a:endParaRPr lang="zh-CN" altLang="en-US" dirty="0"/>
          </a:p>
        </p:txBody>
      </p:sp>
      <p:cxnSp>
        <p:nvCxnSpPr>
          <p:cNvPr id="4" name="直接箭头连接符 3">
            <a:extLst>
              <a:ext uri="{FF2B5EF4-FFF2-40B4-BE49-F238E27FC236}">
                <a16:creationId xmlns:a16="http://schemas.microsoft.com/office/drawing/2014/main" id="{024BFB52-311A-46C0-9BDD-B14AC09699D5}"/>
              </a:ext>
            </a:extLst>
          </p:cNvPr>
          <p:cNvCxnSpPr>
            <a:cxnSpLocks/>
          </p:cNvCxnSpPr>
          <p:nvPr/>
        </p:nvCxnSpPr>
        <p:spPr>
          <a:xfrm>
            <a:off x="4354313" y="2044631"/>
            <a:ext cx="1185371" cy="0"/>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6FF36679-E760-4C46-9EDA-55E940C0A671}"/>
              </a:ext>
            </a:extLst>
          </p:cNvPr>
          <p:cNvSpPr txBox="1"/>
          <p:nvPr/>
        </p:nvSpPr>
        <p:spPr>
          <a:xfrm>
            <a:off x="3797997" y="1690688"/>
            <a:ext cx="556316" cy="707886"/>
          </a:xfrm>
          <a:prstGeom prst="rect">
            <a:avLst/>
          </a:prstGeom>
          <a:noFill/>
        </p:spPr>
        <p:txBody>
          <a:bodyPr wrap="square" rtlCol="0">
            <a:spAutoFit/>
          </a:bodyPr>
          <a:lstStyle/>
          <a:p>
            <a:r>
              <a:rPr lang="en-US" altLang="zh-CN" sz="4000" dirty="0"/>
              <a:t>D</a:t>
            </a:r>
            <a:endParaRPr lang="zh-CN" altLang="en-US" sz="4000" dirty="0"/>
          </a:p>
        </p:txBody>
      </p:sp>
      <p:sp>
        <p:nvSpPr>
          <p:cNvPr id="6" name="文本框 5">
            <a:extLst>
              <a:ext uri="{FF2B5EF4-FFF2-40B4-BE49-F238E27FC236}">
                <a16:creationId xmlns:a16="http://schemas.microsoft.com/office/drawing/2014/main" id="{2D589FFA-89BE-4551-8CE3-D4982549AB14}"/>
              </a:ext>
            </a:extLst>
          </p:cNvPr>
          <p:cNvSpPr txBox="1"/>
          <p:nvPr/>
        </p:nvSpPr>
        <p:spPr>
          <a:xfrm>
            <a:off x="5539684" y="1690688"/>
            <a:ext cx="556316" cy="707886"/>
          </a:xfrm>
          <a:prstGeom prst="rect">
            <a:avLst/>
          </a:prstGeom>
          <a:noFill/>
        </p:spPr>
        <p:txBody>
          <a:bodyPr wrap="square" rtlCol="0">
            <a:spAutoFit/>
          </a:bodyPr>
          <a:lstStyle/>
          <a:p>
            <a:r>
              <a:rPr lang="en-US" altLang="zh-CN" sz="4000" dirty="0"/>
              <a:t>G</a:t>
            </a:r>
            <a:endParaRPr lang="zh-CN" altLang="en-US" sz="4000" dirty="0"/>
          </a:p>
        </p:txBody>
      </p:sp>
      <p:cxnSp>
        <p:nvCxnSpPr>
          <p:cNvPr id="7" name="直接箭头连接符 6">
            <a:extLst>
              <a:ext uri="{FF2B5EF4-FFF2-40B4-BE49-F238E27FC236}">
                <a16:creationId xmlns:a16="http://schemas.microsoft.com/office/drawing/2014/main" id="{654E9F64-0382-4695-8E8A-5CBE6764B996}"/>
              </a:ext>
            </a:extLst>
          </p:cNvPr>
          <p:cNvCxnSpPr>
            <a:cxnSpLocks/>
          </p:cNvCxnSpPr>
          <p:nvPr/>
        </p:nvCxnSpPr>
        <p:spPr>
          <a:xfrm>
            <a:off x="6096000" y="2044631"/>
            <a:ext cx="1185371" cy="0"/>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4560DA04-EDF4-4A5A-A08F-88E8D78BCB8A}"/>
              </a:ext>
            </a:extLst>
          </p:cNvPr>
          <p:cNvSpPr txBox="1"/>
          <p:nvPr/>
        </p:nvSpPr>
        <p:spPr>
          <a:xfrm>
            <a:off x="7283211" y="1690688"/>
            <a:ext cx="556316" cy="707886"/>
          </a:xfrm>
          <a:prstGeom prst="rect">
            <a:avLst/>
          </a:prstGeom>
          <a:noFill/>
        </p:spPr>
        <p:txBody>
          <a:bodyPr wrap="square" rtlCol="0">
            <a:spAutoFit/>
          </a:bodyPr>
          <a:lstStyle/>
          <a:p>
            <a:r>
              <a:rPr lang="en-US" altLang="zh-CN" sz="4000" dirty="0"/>
              <a:t>K</a:t>
            </a:r>
            <a:endParaRPr lang="zh-CN" altLang="en-US" sz="4000" dirty="0"/>
          </a:p>
        </p:txBody>
      </p:sp>
      <p:sp>
        <p:nvSpPr>
          <p:cNvPr id="9" name="文本框 8">
            <a:extLst>
              <a:ext uri="{FF2B5EF4-FFF2-40B4-BE49-F238E27FC236}">
                <a16:creationId xmlns:a16="http://schemas.microsoft.com/office/drawing/2014/main" id="{EEE87F64-4A00-4E52-99F5-5C4A28B3AADB}"/>
              </a:ext>
            </a:extLst>
          </p:cNvPr>
          <p:cNvSpPr txBox="1"/>
          <p:nvPr/>
        </p:nvSpPr>
        <p:spPr>
          <a:xfrm>
            <a:off x="4600471" y="2179569"/>
            <a:ext cx="691215" cy="338554"/>
          </a:xfrm>
          <a:prstGeom prst="rect">
            <a:avLst/>
          </a:prstGeom>
          <a:noFill/>
        </p:spPr>
        <p:txBody>
          <a:bodyPr wrap="none" rtlCol="0">
            <a:spAutoFit/>
          </a:bodyPr>
          <a:lstStyle/>
          <a:p>
            <a:r>
              <a:rPr lang="en-US" altLang="zh-CN" sz="1600" dirty="0"/>
              <a:t>(easy)</a:t>
            </a:r>
            <a:endParaRPr lang="zh-CN" altLang="en-US" sz="1600" dirty="0"/>
          </a:p>
        </p:txBody>
      </p:sp>
      <p:sp>
        <p:nvSpPr>
          <p:cNvPr id="10" name="文本框 9">
            <a:extLst>
              <a:ext uri="{FF2B5EF4-FFF2-40B4-BE49-F238E27FC236}">
                <a16:creationId xmlns:a16="http://schemas.microsoft.com/office/drawing/2014/main" id="{8291AF20-48A6-402E-8DBE-8C3F9BA2AA08}"/>
              </a:ext>
            </a:extLst>
          </p:cNvPr>
          <p:cNvSpPr txBox="1"/>
          <p:nvPr/>
        </p:nvSpPr>
        <p:spPr>
          <a:xfrm>
            <a:off x="6551468" y="2179569"/>
            <a:ext cx="274434" cy="338554"/>
          </a:xfrm>
          <a:prstGeom prst="rect">
            <a:avLst/>
          </a:prstGeom>
          <a:noFill/>
        </p:spPr>
        <p:txBody>
          <a:bodyPr wrap="none" rtlCol="0">
            <a:spAutoFit/>
          </a:bodyPr>
          <a:lstStyle/>
          <a:p>
            <a:r>
              <a:rPr lang="en-US" altLang="zh-CN" sz="1600" dirty="0"/>
              <a:t>?</a:t>
            </a:r>
            <a:endParaRPr lang="zh-CN" altLang="en-US" sz="1600" dirty="0"/>
          </a:p>
        </p:txBody>
      </p:sp>
      <p:sp>
        <p:nvSpPr>
          <p:cNvPr id="11" name="矩形 10">
            <a:extLst>
              <a:ext uri="{FF2B5EF4-FFF2-40B4-BE49-F238E27FC236}">
                <a16:creationId xmlns:a16="http://schemas.microsoft.com/office/drawing/2014/main" id="{320676DF-E8E6-4DAD-9F3A-6692AA761A9F}"/>
              </a:ext>
            </a:extLst>
          </p:cNvPr>
          <p:cNvSpPr/>
          <p:nvPr/>
        </p:nvSpPr>
        <p:spPr>
          <a:xfrm>
            <a:off x="4417139" y="1684551"/>
            <a:ext cx="1051891" cy="307777"/>
          </a:xfrm>
          <a:prstGeom prst="rect">
            <a:avLst/>
          </a:prstGeom>
        </p:spPr>
        <p:txBody>
          <a:bodyPr wrap="none">
            <a:spAutoFit/>
          </a:bodyPr>
          <a:lstStyle/>
          <a:p>
            <a:r>
              <a:rPr lang="en-US" altLang="zh-CN" sz="1400" dirty="0"/>
              <a:t>G=-HDH/2</a:t>
            </a:r>
          </a:p>
        </p:txBody>
      </p:sp>
    </p:spTree>
    <p:extLst>
      <p:ext uri="{BB962C8B-B14F-4D97-AF65-F5344CB8AC3E}">
        <p14:creationId xmlns:p14="http://schemas.microsoft.com/office/powerpoint/2010/main" val="1719250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84B0BA-EC29-4E75-83C8-DCE0179D2F7D}"/>
              </a:ext>
            </a:extLst>
          </p:cNvPr>
          <p:cNvSpPr>
            <a:spLocks noGrp="1"/>
          </p:cNvSpPr>
          <p:nvPr>
            <p:ph type="title"/>
          </p:nvPr>
        </p:nvSpPr>
        <p:spPr/>
        <p:txBody>
          <a:bodyPr/>
          <a:lstStyle/>
          <a:p>
            <a:r>
              <a:rPr lang="en-US" altLang="zh-CN" dirty="0"/>
              <a:t>Geometrical Stability of </a:t>
            </a:r>
            <a:r>
              <a:rPr lang="en-US" altLang="zh-CN" dirty="0" err="1"/>
              <a:t>cMDS</a:t>
            </a:r>
            <a:r>
              <a:rPr lang="en-US" altLang="zh-CN" dirty="0"/>
              <a:t>: Proof</a:t>
            </a:r>
            <a:endParaRPr lang="zh-CN" altLang="en-US" dirty="0"/>
          </a:p>
        </p:txBody>
      </p:sp>
      <p:sp>
        <p:nvSpPr>
          <p:cNvPr id="3" name="内容占位符 2">
            <a:extLst>
              <a:ext uri="{FF2B5EF4-FFF2-40B4-BE49-F238E27FC236}">
                <a16:creationId xmlns:a16="http://schemas.microsoft.com/office/drawing/2014/main" id="{09632BED-ED03-4D76-9A1C-3553E4EDE9A5}"/>
              </a:ext>
            </a:extLst>
          </p:cNvPr>
          <p:cNvSpPr>
            <a:spLocks noGrp="1"/>
          </p:cNvSpPr>
          <p:nvPr>
            <p:ph idx="1"/>
          </p:nvPr>
        </p:nvSpPr>
        <p:spPr/>
        <p:txBody>
          <a:bodyPr/>
          <a:lstStyle/>
          <a:p>
            <a:endParaRPr lang="en-US" altLang="zh-CN" dirty="0"/>
          </a:p>
          <a:p>
            <a:endParaRPr lang="en-US" altLang="zh-CN" dirty="0"/>
          </a:p>
          <a:p>
            <a:endParaRPr lang="en-US" altLang="zh-CN" dirty="0"/>
          </a:p>
          <a:p>
            <a:pPr marL="0" indent="0">
              <a:buNone/>
            </a:pPr>
            <a:endParaRPr lang="en-US" altLang="zh-CN" dirty="0"/>
          </a:p>
          <a:p>
            <a:r>
              <a:rPr lang="en-US" altLang="zh-CN" dirty="0"/>
              <a:t>||</a:t>
            </a:r>
            <a:r>
              <a:rPr lang="el-GR" altLang="zh-CN" dirty="0"/>
              <a:t>Δ</a:t>
            </a:r>
            <a:r>
              <a:rPr lang="en-US" altLang="zh-CN" dirty="0"/>
              <a:t>G|| = O(n</a:t>
            </a:r>
            <a:r>
              <a:rPr lang="en-US" altLang="zh-CN" baseline="30000" dirty="0"/>
              <a:t>1/2</a:t>
            </a:r>
            <a:r>
              <a:rPr lang="en-US" altLang="zh-CN" dirty="0"/>
              <a:t>)</a:t>
            </a:r>
            <a:br>
              <a:rPr lang="en-US" altLang="zh-CN" dirty="0"/>
            </a:br>
            <a:r>
              <a:rPr lang="en-US" altLang="zh-CN" dirty="0"/>
              <a:t>λ</a:t>
            </a:r>
            <a:r>
              <a:rPr lang="en-US" altLang="zh-CN" baseline="-25000" dirty="0"/>
              <a:t>i</a:t>
            </a:r>
            <a:r>
              <a:rPr lang="en-US" altLang="zh-CN" dirty="0"/>
              <a:t>-λ</a:t>
            </a:r>
            <a:r>
              <a:rPr lang="en-US" altLang="zh-CN" baseline="-25000" dirty="0"/>
              <a:t>i+1 </a:t>
            </a:r>
            <a:r>
              <a:rPr lang="en-US" altLang="zh-CN" dirty="0"/>
              <a:t>= </a:t>
            </a:r>
            <a:r>
              <a:rPr lang="el-GR" altLang="zh-CN" dirty="0"/>
              <a:t>Θ</a:t>
            </a:r>
            <a:r>
              <a:rPr lang="en-US" altLang="zh-CN" dirty="0"/>
              <a:t>(n)</a:t>
            </a:r>
          </a:p>
          <a:p>
            <a:r>
              <a:rPr lang="en-US" altLang="zh-CN" dirty="0"/>
              <a:t>Implying stability of </a:t>
            </a:r>
            <a:r>
              <a:rPr lang="el-GR" altLang="zh-CN" dirty="0"/>
              <a:t>Λ</a:t>
            </a:r>
            <a:r>
              <a:rPr lang="en-US" altLang="zh-CN" dirty="0"/>
              <a:t> and U.</a:t>
            </a:r>
          </a:p>
          <a:p>
            <a:r>
              <a:rPr lang="en-US" altLang="zh-CN" dirty="0"/>
              <a:t>Stability of K. </a:t>
            </a:r>
            <a:endParaRPr lang="zh-CN" altLang="en-US" dirty="0"/>
          </a:p>
        </p:txBody>
      </p:sp>
      <p:cxnSp>
        <p:nvCxnSpPr>
          <p:cNvPr id="4" name="直接箭头连接符 3">
            <a:extLst>
              <a:ext uri="{FF2B5EF4-FFF2-40B4-BE49-F238E27FC236}">
                <a16:creationId xmlns:a16="http://schemas.microsoft.com/office/drawing/2014/main" id="{024BFB52-311A-46C0-9BDD-B14AC09699D5}"/>
              </a:ext>
            </a:extLst>
          </p:cNvPr>
          <p:cNvCxnSpPr>
            <a:cxnSpLocks/>
          </p:cNvCxnSpPr>
          <p:nvPr/>
        </p:nvCxnSpPr>
        <p:spPr>
          <a:xfrm>
            <a:off x="4354313" y="2044631"/>
            <a:ext cx="1185371" cy="0"/>
          </a:xfrm>
          <a:prstGeom prst="straightConnector1">
            <a:avLst/>
          </a:prstGeom>
          <a:ln w="34925">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6FF36679-E760-4C46-9EDA-55E940C0A671}"/>
              </a:ext>
            </a:extLst>
          </p:cNvPr>
          <p:cNvSpPr txBox="1"/>
          <p:nvPr/>
        </p:nvSpPr>
        <p:spPr>
          <a:xfrm>
            <a:off x="3797997" y="1690688"/>
            <a:ext cx="556316" cy="707886"/>
          </a:xfrm>
          <a:prstGeom prst="rect">
            <a:avLst/>
          </a:prstGeom>
          <a:noFill/>
        </p:spPr>
        <p:txBody>
          <a:bodyPr wrap="square" rtlCol="0">
            <a:spAutoFit/>
          </a:bodyPr>
          <a:lstStyle/>
          <a:p>
            <a:r>
              <a:rPr lang="en-US" altLang="zh-CN" sz="4000" dirty="0">
                <a:solidFill>
                  <a:srgbClr val="A6A6A6"/>
                </a:solidFill>
              </a:rPr>
              <a:t>D</a:t>
            </a:r>
            <a:endParaRPr lang="zh-CN" altLang="en-US" sz="4000" dirty="0">
              <a:solidFill>
                <a:srgbClr val="A6A6A6"/>
              </a:solidFill>
            </a:endParaRPr>
          </a:p>
        </p:txBody>
      </p:sp>
      <p:sp>
        <p:nvSpPr>
          <p:cNvPr id="6" name="文本框 5">
            <a:extLst>
              <a:ext uri="{FF2B5EF4-FFF2-40B4-BE49-F238E27FC236}">
                <a16:creationId xmlns:a16="http://schemas.microsoft.com/office/drawing/2014/main" id="{2D589FFA-89BE-4551-8CE3-D4982549AB14}"/>
              </a:ext>
            </a:extLst>
          </p:cNvPr>
          <p:cNvSpPr txBox="1"/>
          <p:nvPr/>
        </p:nvSpPr>
        <p:spPr>
          <a:xfrm>
            <a:off x="5539684" y="1690688"/>
            <a:ext cx="556316" cy="707886"/>
          </a:xfrm>
          <a:prstGeom prst="rect">
            <a:avLst/>
          </a:prstGeom>
          <a:noFill/>
        </p:spPr>
        <p:txBody>
          <a:bodyPr wrap="square" rtlCol="0">
            <a:spAutoFit/>
          </a:bodyPr>
          <a:lstStyle/>
          <a:p>
            <a:r>
              <a:rPr lang="en-US" altLang="zh-CN" sz="4000" dirty="0"/>
              <a:t>G</a:t>
            </a:r>
            <a:endParaRPr lang="zh-CN" altLang="en-US" sz="4000" dirty="0"/>
          </a:p>
        </p:txBody>
      </p:sp>
      <p:sp>
        <p:nvSpPr>
          <p:cNvPr id="8" name="文本框 7">
            <a:extLst>
              <a:ext uri="{FF2B5EF4-FFF2-40B4-BE49-F238E27FC236}">
                <a16:creationId xmlns:a16="http://schemas.microsoft.com/office/drawing/2014/main" id="{4560DA04-EDF4-4A5A-A08F-88E8D78BCB8A}"/>
              </a:ext>
            </a:extLst>
          </p:cNvPr>
          <p:cNvSpPr txBox="1"/>
          <p:nvPr/>
        </p:nvSpPr>
        <p:spPr>
          <a:xfrm>
            <a:off x="7283211" y="1690688"/>
            <a:ext cx="556316" cy="707886"/>
          </a:xfrm>
          <a:prstGeom prst="rect">
            <a:avLst/>
          </a:prstGeom>
          <a:noFill/>
        </p:spPr>
        <p:txBody>
          <a:bodyPr wrap="square" rtlCol="0">
            <a:spAutoFit/>
          </a:bodyPr>
          <a:lstStyle/>
          <a:p>
            <a:r>
              <a:rPr lang="en-US" altLang="zh-CN" sz="4000" dirty="0"/>
              <a:t>K</a:t>
            </a:r>
            <a:endParaRPr lang="zh-CN" altLang="en-US" sz="4000" dirty="0"/>
          </a:p>
        </p:txBody>
      </p:sp>
      <p:sp>
        <p:nvSpPr>
          <p:cNvPr id="12" name="文本框 11">
            <a:extLst>
              <a:ext uri="{FF2B5EF4-FFF2-40B4-BE49-F238E27FC236}">
                <a16:creationId xmlns:a16="http://schemas.microsoft.com/office/drawing/2014/main" id="{8F31FDA5-3286-416F-9BCE-6FF58D5536C3}"/>
              </a:ext>
            </a:extLst>
          </p:cNvPr>
          <p:cNvSpPr txBox="1"/>
          <p:nvPr/>
        </p:nvSpPr>
        <p:spPr>
          <a:xfrm>
            <a:off x="6096000" y="2946231"/>
            <a:ext cx="1303508" cy="707886"/>
          </a:xfrm>
          <a:prstGeom prst="rect">
            <a:avLst/>
          </a:prstGeom>
          <a:noFill/>
        </p:spPr>
        <p:txBody>
          <a:bodyPr wrap="square" rtlCol="0">
            <a:spAutoFit/>
          </a:bodyPr>
          <a:lstStyle/>
          <a:p>
            <a:r>
              <a:rPr lang="en-US" altLang="zh-CN" sz="4000" dirty="0"/>
              <a:t>(</a:t>
            </a:r>
            <a:r>
              <a:rPr lang="el-GR" altLang="zh-CN" sz="4000" dirty="0"/>
              <a:t>Λ</a:t>
            </a:r>
            <a:r>
              <a:rPr lang="en-US" altLang="zh-CN" sz="4000" dirty="0"/>
              <a:t>,U)</a:t>
            </a:r>
            <a:endParaRPr lang="zh-CN" altLang="en-US" sz="4000" dirty="0"/>
          </a:p>
        </p:txBody>
      </p:sp>
      <p:cxnSp>
        <p:nvCxnSpPr>
          <p:cNvPr id="14" name="直接箭头连接符 13">
            <a:extLst>
              <a:ext uri="{FF2B5EF4-FFF2-40B4-BE49-F238E27FC236}">
                <a16:creationId xmlns:a16="http://schemas.microsoft.com/office/drawing/2014/main" id="{707C5D7C-2204-45C2-BDD2-AE3B4F29C89D}"/>
              </a:ext>
            </a:extLst>
          </p:cNvPr>
          <p:cNvCxnSpPr>
            <a:cxnSpLocks/>
          </p:cNvCxnSpPr>
          <p:nvPr/>
        </p:nvCxnSpPr>
        <p:spPr>
          <a:xfrm>
            <a:off x="5938034" y="2285535"/>
            <a:ext cx="527133" cy="730251"/>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A06B5EF3-BFA2-48D7-86EB-2BADA594696D}"/>
              </a:ext>
            </a:extLst>
          </p:cNvPr>
          <p:cNvCxnSpPr>
            <a:cxnSpLocks/>
          </p:cNvCxnSpPr>
          <p:nvPr/>
        </p:nvCxnSpPr>
        <p:spPr>
          <a:xfrm flipV="1">
            <a:off x="6913559" y="2307279"/>
            <a:ext cx="485949" cy="708972"/>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29A61E06-014C-403E-99BE-98510AF6DC90}"/>
              </a:ext>
            </a:extLst>
          </p:cNvPr>
          <p:cNvSpPr/>
          <p:nvPr/>
        </p:nvSpPr>
        <p:spPr>
          <a:xfrm>
            <a:off x="5498015" y="2532955"/>
            <a:ext cx="838201" cy="338554"/>
          </a:xfrm>
          <a:prstGeom prst="rect">
            <a:avLst/>
          </a:prstGeom>
        </p:spPr>
        <p:txBody>
          <a:bodyPr wrap="square">
            <a:spAutoFit/>
          </a:bodyPr>
          <a:lstStyle/>
          <a:p>
            <a:r>
              <a:rPr lang="en-US" altLang="zh-CN" sz="1600" dirty="0">
                <a:solidFill>
                  <a:srgbClr val="0000FF"/>
                </a:solidFill>
              </a:rPr>
              <a:t>eigen</a:t>
            </a:r>
            <a:endParaRPr lang="zh-CN" altLang="en-US" sz="1600" dirty="0">
              <a:solidFill>
                <a:srgbClr val="0000FF"/>
              </a:solidFill>
            </a:endParaRPr>
          </a:p>
        </p:txBody>
      </p:sp>
      <p:sp>
        <p:nvSpPr>
          <p:cNvPr id="22" name="矩形 21">
            <a:extLst>
              <a:ext uri="{FF2B5EF4-FFF2-40B4-BE49-F238E27FC236}">
                <a16:creationId xmlns:a16="http://schemas.microsoft.com/office/drawing/2014/main" id="{E2B71886-EDAD-4E39-B490-5E724D6E886A}"/>
              </a:ext>
            </a:extLst>
          </p:cNvPr>
          <p:cNvSpPr/>
          <p:nvPr/>
        </p:nvSpPr>
        <p:spPr>
          <a:xfrm>
            <a:off x="7278649" y="2540209"/>
            <a:ext cx="838201" cy="338554"/>
          </a:xfrm>
          <a:prstGeom prst="rect">
            <a:avLst/>
          </a:prstGeom>
        </p:spPr>
        <p:txBody>
          <a:bodyPr wrap="square">
            <a:spAutoFit/>
          </a:bodyPr>
          <a:lstStyle/>
          <a:p>
            <a:r>
              <a:rPr lang="en-US" altLang="zh-CN" sz="1600" dirty="0"/>
              <a:t>(easy)</a:t>
            </a:r>
            <a:endParaRPr lang="zh-CN" altLang="en-US" sz="1600" dirty="0"/>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5D4800A8-2E91-4A05-9942-4BD0EA6CEB5A}"/>
                  </a:ext>
                </a:extLst>
              </p:cNvPr>
              <p:cNvSpPr txBox="1"/>
              <p:nvPr/>
            </p:nvSpPr>
            <p:spPr>
              <a:xfrm>
                <a:off x="3530527" y="5773124"/>
                <a:ext cx="6434454" cy="933012"/>
              </a:xfrm>
              <a:prstGeom prst="rect">
                <a:avLst/>
              </a:prstGeom>
              <a:noFill/>
            </p:spPr>
            <p:txBody>
              <a:bodyPr wrap="none" rtlCol="0">
                <a:spAutoFit/>
              </a:bodyPr>
              <a:lstStyle/>
              <a:p>
                <a14:m>
                  <m:oMath xmlns:m="http://schemas.openxmlformats.org/officeDocument/2006/math">
                    <m:sSub>
                      <m:sSubPr>
                        <m:ctrlPr>
                          <a:rPr lang="en-US" altLang="zh-CN" b="0" i="1" smtClean="0">
                            <a:latin typeface="Cambria Math" panose="02040503050406030204" pitchFamily="18" charset="0"/>
                          </a:rPr>
                        </m:ctrlPr>
                      </m:sSubPr>
                      <m:e>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ea typeface="Cambria Math" panose="02040503050406030204" pitchFamily="18" charset="0"/>
                              </a:rPr>
                              <m:t>𝐾</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𝑆𝑃</m:t>
                            </m:r>
                          </m:e>
                        </m:d>
                      </m:e>
                      <m:sub>
                        <m:r>
                          <a:rPr lang="en-US" altLang="zh-CN" b="0" i="1" smtClean="0">
                            <a:latin typeface="Cambria Math" panose="02040503050406030204" pitchFamily="18" charset="0"/>
                          </a:rPr>
                          <m:t>𝐹</m:t>
                        </m:r>
                      </m:sub>
                    </m:sSub>
                    <m:r>
                      <a:rPr lang="en-US" altLang="zh-CN" i="1" smtClean="0">
                        <a:latin typeface="Cambria Math" panose="02040503050406030204" pitchFamily="18" charset="0"/>
                        <a:ea typeface="Cambria Math" panose="02040503050406030204" pitchFamily="18" charset="0"/>
                      </a:rPr>
                      <m:t>≤</m:t>
                    </m:r>
                    <m:d>
                      <m:dPr>
                        <m:ctrlPr>
                          <a:rPr lang="en-US" altLang="zh-CN" i="1">
                            <a:latin typeface="Cambria Math" panose="02040503050406030204" pitchFamily="18" charset="0"/>
                          </a:rPr>
                        </m:ctrlPr>
                      </m:dPr>
                      <m:e>
                        <m:r>
                          <a:rPr lang="en-US" altLang="zh-CN" i="1">
                            <a:latin typeface="Cambria Math" panose="02040503050406030204" pitchFamily="18" charset="0"/>
                          </a:rPr>
                          <m:t>1+</m:t>
                        </m:r>
                        <m:r>
                          <a:rPr lang="en-US" altLang="zh-CN" i="1">
                            <a:latin typeface="Cambria Math" panose="02040503050406030204" pitchFamily="18" charset="0"/>
                          </a:rPr>
                          <m:t>𝑜</m:t>
                        </m:r>
                        <m:d>
                          <m:dPr>
                            <m:ctrlPr>
                              <a:rPr lang="en-US" altLang="zh-CN" i="1">
                                <a:latin typeface="Cambria Math" panose="02040503050406030204" pitchFamily="18" charset="0"/>
                              </a:rPr>
                            </m:ctrlPr>
                          </m:dPr>
                          <m:e>
                            <m:r>
                              <a:rPr lang="en-US" altLang="zh-CN" i="1">
                                <a:latin typeface="Cambria Math" panose="02040503050406030204" pitchFamily="18" charset="0"/>
                              </a:rPr>
                              <m:t>1</m:t>
                            </m:r>
                          </m:e>
                        </m:d>
                      </m:e>
                    </m:d>
                    <m:r>
                      <a:rPr lang="en-US" altLang="zh-CN" i="1">
                        <a:latin typeface="Cambria Math" panose="02040503050406030204" pitchFamily="18" charset="0"/>
                        <a:ea typeface="Cambria Math" panose="02040503050406030204" pitchFamily="18" charset="0"/>
                      </a:rPr>
                      <m:t>𝐶</m:t>
                    </m:r>
                    <m:r>
                      <a:rPr lang="en-US" altLang="zh-CN" b="0" i="1" smtClean="0">
                        <a:latin typeface="Cambria Math" panose="02040503050406030204" pitchFamily="18" charset="0"/>
                        <a:ea typeface="Cambria Math" panose="02040503050406030204" pitchFamily="18" charset="0"/>
                      </a:rPr>
                      <m:t>𝐷</m:t>
                    </m:r>
                    <m:rad>
                      <m:radPr>
                        <m:degHide m:val="on"/>
                        <m:ctrlPr>
                          <a:rPr lang="en-US" altLang="zh-CN" i="1">
                            <a:latin typeface="Cambria Math" panose="02040503050406030204" pitchFamily="18" charset="0"/>
                            <a:ea typeface="Cambria Math" panose="02040503050406030204" pitchFamily="18" charset="0"/>
                          </a:rPr>
                        </m:ctrlPr>
                      </m:radPr>
                      <m:deg/>
                      <m:e>
                        <m:f>
                          <m:fPr>
                            <m:ctrlPr>
                              <a:rPr lang="en-US" altLang="zh-CN" i="1">
                                <a:latin typeface="Cambria Math" panose="02040503050406030204" pitchFamily="18" charset="0"/>
                                <a:ea typeface="Cambria Math" panose="02040503050406030204" pitchFamily="18" charset="0"/>
                              </a:rPr>
                            </m:ctrlPr>
                          </m:fPr>
                          <m:num>
                            <m:r>
                              <a:rPr lang="en-US" altLang="zh-CN" i="1">
                                <a:latin typeface="Cambria Math" panose="02040503050406030204" pitchFamily="18" charset="0"/>
                                <a:ea typeface="Cambria Math" panose="02040503050406030204" pitchFamily="18" charset="0"/>
                              </a:rPr>
                              <m:t>1</m:t>
                            </m:r>
                          </m:num>
                          <m:den>
                            <m:r>
                              <a:rPr lang="en-US" altLang="zh-CN" i="1">
                                <a:latin typeface="Cambria Math" panose="02040503050406030204" pitchFamily="18" charset="0"/>
                                <a:ea typeface="Cambria Math" panose="02040503050406030204" pitchFamily="18" charset="0"/>
                              </a:rPr>
                              <m:t>4</m:t>
                            </m:r>
                            <m:r>
                              <a:rPr lang="en-US" altLang="zh-CN" i="1">
                                <a:latin typeface="Cambria Math" panose="02040503050406030204" pitchFamily="18" charset="0"/>
                                <a:ea typeface="Cambria Math" panose="02040503050406030204" pitchFamily="18" charset="0"/>
                              </a:rPr>
                              <m:t>𝑗</m:t>
                            </m:r>
                            <m:d>
                              <m:dPr>
                                <m:ctrlPr>
                                  <a:rPr lang="en-US" altLang="zh-CN" i="1">
                                    <a:latin typeface="Cambria Math" panose="02040503050406030204" pitchFamily="18" charset="0"/>
                                    <a:ea typeface="Cambria Math" panose="02040503050406030204" pitchFamily="18" charset="0"/>
                                  </a:rPr>
                                </m:ctrlPr>
                              </m:dPr>
                              <m:e>
                                <m:r>
                                  <a:rPr lang="en-US" altLang="zh-CN" i="1">
                                    <a:latin typeface="Cambria Math" panose="02040503050406030204" pitchFamily="18" charset="0"/>
                                    <a:ea typeface="Cambria Math" panose="02040503050406030204" pitchFamily="18" charset="0"/>
                                  </a:rPr>
                                  <m:t>𝑃</m:t>
                                </m:r>
                              </m:e>
                            </m:d>
                          </m:den>
                        </m:f>
                        <m:r>
                          <a:rPr lang="en-US" altLang="zh-CN" i="1">
                            <a:latin typeface="Cambria Math" panose="02040503050406030204" pitchFamily="18" charset="0"/>
                            <a:ea typeface="Cambria Math" panose="02040503050406030204" pitchFamily="18" charset="0"/>
                          </a:rPr>
                          <m:t>+</m:t>
                        </m:r>
                        <m:f>
                          <m:fPr>
                            <m:ctrlPr>
                              <a:rPr lang="en-US" altLang="zh-CN" i="1">
                                <a:latin typeface="Cambria Math" panose="02040503050406030204" pitchFamily="18" charset="0"/>
                                <a:ea typeface="Cambria Math" panose="02040503050406030204" pitchFamily="18" charset="0"/>
                              </a:rPr>
                            </m:ctrlPr>
                          </m:fPr>
                          <m:num>
                            <m:r>
                              <a:rPr lang="en-US" altLang="zh-CN" i="1">
                                <a:latin typeface="Cambria Math" panose="02040503050406030204" pitchFamily="18" charset="0"/>
                                <a:ea typeface="Cambria Math" panose="02040503050406030204" pitchFamily="18" charset="0"/>
                              </a:rPr>
                              <m:t>8</m:t>
                            </m:r>
                            <m:r>
                              <a:rPr lang="en-US" altLang="zh-CN" i="1">
                                <a:latin typeface="Cambria Math" panose="02040503050406030204" pitchFamily="18" charset="0"/>
                                <a:ea typeface="Cambria Math" panose="02040503050406030204" pitchFamily="18" charset="0"/>
                              </a:rPr>
                              <m:t>h</m:t>
                            </m:r>
                            <m:d>
                              <m:dPr>
                                <m:ctrlPr>
                                  <a:rPr lang="en-US" altLang="zh-CN" i="1">
                                    <a:latin typeface="Cambria Math" panose="02040503050406030204" pitchFamily="18" charset="0"/>
                                    <a:ea typeface="Cambria Math" panose="02040503050406030204" pitchFamily="18" charset="0"/>
                                  </a:rPr>
                                </m:ctrlPr>
                              </m:dPr>
                              <m:e>
                                <m:r>
                                  <a:rPr lang="en-US" altLang="zh-CN" i="1">
                                    <a:latin typeface="Cambria Math" panose="02040503050406030204" pitchFamily="18" charset="0"/>
                                    <a:ea typeface="Cambria Math" panose="02040503050406030204" pitchFamily="18" charset="0"/>
                                  </a:rPr>
                                  <m:t>𝑃</m:t>
                                </m:r>
                              </m:e>
                            </m:d>
                          </m:num>
                          <m:den>
                            <m:sSup>
                              <m:sSupPr>
                                <m:ctrlPr>
                                  <a:rPr lang="en-US" altLang="zh-CN" i="1">
                                    <a:latin typeface="Cambria Math" panose="02040503050406030204" pitchFamily="18" charset="0"/>
                                    <a:ea typeface="Cambria Math" panose="02040503050406030204" pitchFamily="18" charset="0"/>
                                  </a:rPr>
                                </m:ctrlPr>
                              </m:sSupPr>
                              <m:e>
                                <m:r>
                                  <a:rPr lang="en-US" altLang="zh-CN" i="1">
                                    <a:latin typeface="Cambria Math" panose="02040503050406030204" pitchFamily="18" charset="0"/>
                                    <a:ea typeface="Cambria Math" panose="02040503050406030204" pitchFamily="18" charset="0"/>
                                  </a:rPr>
                                  <m:t>𝑔</m:t>
                                </m:r>
                              </m:e>
                              <m:sup>
                                <m:r>
                                  <a:rPr lang="en-US" altLang="zh-CN" i="1">
                                    <a:latin typeface="Cambria Math" panose="02040503050406030204" pitchFamily="18" charset="0"/>
                                    <a:ea typeface="Cambria Math" panose="02040503050406030204" pitchFamily="18" charset="0"/>
                                  </a:rPr>
                                  <m:t>2</m:t>
                                </m:r>
                              </m:sup>
                            </m:sSup>
                            <m:d>
                              <m:dPr>
                                <m:ctrlPr>
                                  <a:rPr lang="en-US" altLang="zh-CN" i="1">
                                    <a:latin typeface="Cambria Math" panose="02040503050406030204" pitchFamily="18" charset="0"/>
                                    <a:ea typeface="Cambria Math" panose="02040503050406030204" pitchFamily="18" charset="0"/>
                                  </a:rPr>
                                </m:ctrlPr>
                              </m:dPr>
                              <m:e>
                                <m:r>
                                  <a:rPr lang="en-US" altLang="zh-CN" i="1">
                                    <a:latin typeface="Cambria Math" panose="02040503050406030204" pitchFamily="18" charset="0"/>
                                    <a:ea typeface="Cambria Math" panose="02040503050406030204" pitchFamily="18" charset="0"/>
                                  </a:rPr>
                                  <m:t>𝑃</m:t>
                                </m:r>
                              </m:e>
                            </m:d>
                          </m:den>
                        </m:f>
                      </m:e>
                    </m:rad>
                    <m:r>
                      <a:rPr lang="en-US" altLang="zh-CN" b="0" i="1"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𝑎</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𝑎</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𝑠</m:t>
                    </m:r>
                    <m:r>
                      <a:rPr lang="en-US" altLang="zh-CN" b="0" i="1" smtClean="0">
                        <a:latin typeface="Cambria Math" panose="02040503050406030204" pitchFamily="18" charset="0"/>
                        <a:ea typeface="Cambria Math" panose="02040503050406030204" pitchFamily="18" charset="0"/>
                      </a:rPr>
                      <m:t>.</m:t>
                    </m:r>
                  </m:oMath>
                </a14:m>
                <a:r>
                  <a:rPr lang="en-US" altLang="zh-CN" dirty="0"/>
                  <a:t>       </a:t>
                </a:r>
                <a:r>
                  <a:rPr lang="en-US" altLang="zh-CN" dirty="0">
                    <a:solidFill>
                      <a:srgbClr val="0000FF"/>
                    </a:solidFill>
                  </a:rPr>
                  <a:t>(Our work)</a:t>
                </a:r>
              </a:p>
              <a:p>
                <a:endParaRPr lang="zh-CN" altLang="en-US" dirty="0"/>
              </a:p>
            </p:txBody>
          </p:sp>
        </mc:Choice>
        <mc:Fallback xmlns="">
          <p:sp>
            <p:nvSpPr>
              <p:cNvPr id="7" name="文本框 6">
                <a:extLst>
                  <a:ext uri="{FF2B5EF4-FFF2-40B4-BE49-F238E27FC236}">
                    <a16:creationId xmlns:a16="http://schemas.microsoft.com/office/drawing/2014/main" id="{5D4800A8-2E91-4A05-9942-4BD0EA6CEB5A}"/>
                  </a:ext>
                </a:extLst>
              </p:cNvPr>
              <p:cNvSpPr txBox="1">
                <a:spLocks noRot="1" noChangeAspect="1" noMove="1" noResize="1" noEditPoints="1" noAdjustHandles="1" noChangeArrowheads="1" noChangeShapeType="1" noTextEdit="1"/>
              </p:cNvSpPr>
              <p:nvPr/>
            </p:nvSpPr>
            <p:spPr>
              <a:xfrm>
                <a:off x="3530527" y="5773124"/>
                <a:ext cx="6434454" cy="933012"/>
              </a:xfrm>
              <a:prstGeom prst="rect">
                <a:avLst/>
              </a:prstGeom>
              <a:blipFill>
                <a:blip r:embed="rId3"/>
                <a:stretch>
                  <a:fillRect r="-94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188977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362CAB-9651-4F95-ABE3-7189004CFA87}"/>
              </a:ext>
            </a:extLst>
          </p:cNvPr>
          <p:cNvSpPr>
            <a:spLocks noGrp="1"/>
          </p:cNvSpPr>
          <p:nvPr>
            <p:ph type="title"/>
          </p:nvPr>
        </p:nvSpPr>
        <p:spPr/>
        <p:txBody>
          <a:bodyPr/>
          <a:lstStyle/>
          <a:p>
            <a:r>
              <a:rPr lang="en-US" altLang="zh-CN" dirty="0"/>
              <a:t>Sparse MDS &amp; SDP experiments</a:t>
            </a:r>
            <a:endParaRPr lang="zh-CN" altLang="en-US" dirty="0"/>
          </a:p>
        </p:txBody>
      </p:sp>
      <p:sp>
        <p:nvSpPr>
          <p:cNvPr id="3" name="内容占位符 2">
            <a:extLst>
              <a:ext uri="{FF2B5EF4-FFF2-40B4-BE49-F238E27FC236}">
                <a16:creationId xmlns:a16="http://schemas.microsoft.com/office/drawing/2014/main" id="{8D6D456B-9FEB-49E9-A70C-82F29327EEE8}"/>
              </a:ext>
            </a:extLst>
          </p:cNvPr>
          <p:cNvSpPr>
            <a:spLocks noGrp="1"/>
          </p:cNvSpPr>
          <p:nvPr>
            <p:ph idx="1"/>
          </p:nvPr>
        </p:nvSpPr>
        <p:spPr>
          <a:xfrm>
            <a:off x="838200" y="1825625"/>
            <a:ext cx="10515600" cy="3259722"/>
          </a:xfrm>
        </p:spPr>
        <p:txBody>
          <a:bodyPr/>
          <a:lstStyle/>
          <a:p>
            <a:r>
              <a:rPr lang="en-US" altLang="zh-CN" dirty="0"/>
              <a:t>Erdos-Renyi model: </a:t>
            </a:r>
            <a:r>
              <a:rPr lang="el-GR" altLang="zh-CN" dirty="0"/>
              <a:t>Ω</a:t>
            </a:r>
            <a:r>
              <a:rPr lang="en-US" altLang="zh-CN" dirty="0"/>
              <a:t>(n log n) random edges for connectivity</a:t>
            </a:r>
            <a:br>
              <a:rPr lang="en-US" altLang="zh-CN" dirty="0"/>
            </a:br>
            <a:r>
              <a:rPr lang="en-US" altLang="zh-CN" dirty="0"/>
              <a:t>as a theoretical lower bound of MDS on random graphs!</a:t>
            </a:r>
          </a:p>
          <a:p>
            <a:r>
              <a:rPr lang="en-US" altLang="zh-CN" dirty="0"/>
              <a:t>Weak-MDS: exclude “unreliable” points and only recover the d-core. Only needs </a:t>
            </a:r>
            <a:r>
              <a:rPr lang="el-GR" altLang="zh-CN" dirty="0"/>
              <a:t>Ω</a:t>
            </a:r>
            <a:r>
              <a:rPr lang="en-US" altLang="zh-CN" dirty="0"/>
              <a:t>(n) edges. </a:t>
            </a:r>
            <a:endParaRPr lang="zh-CN" altLang="en-US" dirty="0"/>
          </a:p>
        </p:txBody>
      </p:sp>
      <p:pic>
        <p:nvPicPr>
          <p:cNvPr id="5" name="图片 4">
            <a:extLst>
              <a:ext uri="{FF2B5EF4-FFF2-40B4-BE49-F238E27FC236}">
                <a16:creationId xmlns:a16="http://schemas.microsoft.com/office/drawing/2014/main" id="{52C7A877-48FD-4D1B-8E7F-B41EED3310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7879" y="3937821"/>
            <a:ext cx="9596241" cy="2295052"/>
          </a:xfrm>
          <a:prstGeom prst="rect">
            <a:avLst/>
          </a:prstGeom>
        </p:spPr>
      </p:pic>
      <p:sp>
        <p:nvSpPr>
          <p:cNvPr id="6" name="文本框 5">
            <a:extLst>
              <a:ext uri="{FF2B5EF4-FFF2-40B4-BE49-F238E27FC236}">
                <a16:creationId xmlns:a16="http://schemas.microsoft.com/office/drawing/2014/main" id="{86C2CEB0-1A6C-4847-BB0E-B3F2969C81C0}"/>
              </a:ext>
            </a:extLst>
          </p:cNvPr>
          <p:cNvSpPr txBox="1"/>
          <p:nvPr/>
        </p:nvSpPr>
        <p:spPr>
          <a:xfrm>
            <a:off x="2374232" y="6048207"/>
            <a:ext cx="1061509" cy="369332"/>
          </a:xfrm>
          <a:prstGeom prst="rect">
            <a:avLst/>
          </a:prstGeom>
          <a:noFill/>
        </p:spPr>
        <p:txBody>
          <a:bodyPr wrap="none" rtlCol="0">
            <a:spAutoFit/>
          </a:bodyPr>
          <a:lstStyle/>
          <a:p>
            <a:r>
              <a:rPr lang="en-US" altLang="zh-CN" dirty="0"/>
              <a:t>Raw SDP</a:t>
            </a:r>
            <a:endParaRPr lang="zh-CN" altLang="en-US" dirty="0"/>
          </a:p>
        </p:txBody>
      </p:sp>
      <p:sp>
        <p:nvSpPr>
          <p:cNvPr id="7" name="文本框 6">
            <a:extLst>
              <a:ext uri="{FF2B5EF4-FFF2-40B4-BE49-F238E27FC236}">
                <a16:creationId xmlns:a16="http://schemas.microsoft.com/office/drawing/2014/main" id="{BD28771C-6F32-4D49-84F2-71DB88542707}"/>
              </a:ext>
            </a:extLst>
          </p:cNvPr>
          <p:cNvSpPr txBox="1"/>
          <p:nvPr/>
        </p:nvSpPr>
        <p:spPr>
          <a:xfrm>
            <a:off x="5369678" y="6024142"/>
            <a:ext cx="1452642" cy="369332"/>
          </a:xfrm>
          <a:prstGeom prst="rect">
            <a:avLst/>
          </a:prstGeom>
          <a:noFill/>
        </p:spPr>
        <p:txBody>
          <a:bodyPr wrap="none" rtlCol="0">
            <a:spAutoFit/>
          </a:bodyPr>
          <a:lstStyle/>
          <a:p>
            <a:r>
              <a:rPr lang="en-US" altLang="zh-CN" dirty="0"/>
              <a:t>Weak-MDS I</a:t>
            </a:r>
            <a:endParaRPr lang="zh-CN" altLang="en-US" dirty="0"/>
          </a:p>
        </p:txBody>
      </p:sp>
      <p:sp>
        <p:nvSpPr>
          <p:cNvPr id="8" name="文本框 7">
            <a:extLst>
              <a:ext uri="{FF2B5EF4-FFF2-40B4-BE49-F238E27FC236}">
                <a16:creationId xmlns:a16="http://schemas.microsoft.com/office/drawing/2014/main" id="{25EC850F-D4F5-4CE6-B355-93BDCB5690C6}"/>
              </a:ext>
            </a:extLst>
          </p:cNvPr>
          <p:cNvSpPr txBox="1"/>
          <p:nvPr/>
        </p:nvSpPr>
        <p:spPr>
          <a:xfrm>
            <a:off x="8756257" y="6048207"/>
            <a:ext cx="1510350" cy="369332"/>
          </a:xfrm>
          <a:prstGeom prst="rect">
            <a:avLst/>
          </a:prstGeom>
          <a:noFill/>
        </p:spPr>
        <p:txBody>
          <a:bodyPr wrap="none" rtlCol="0">
            <a:spAutoFit/>
          </a:bodyPr>
          <a:lstStyle/>
          <a:p>
            <a:r>
              <a:rPr lang="en-US" altLang="zh-CN" dirty="0"/>
              <a:t>Weak-MDS II</a:t>
            </a:r>
            <a:endParaRPr lang="zh-CN" altLang="en-US" dirty="0"/>
          </a:p>
        </p:txBody>
      </p:sp>
      <p:sp>
        <p:nvSpPr>
          <p:cNvPr id="9" name="文本框 8">
            <a:extLst>
              <a:ext uri="{FF2B5EF4-FFF2-40B4-BE49-F238E27FC236}">
                <a16:creationId xmlns:a16="http://schemas.microsoft.com/office/drawing/2014/main" id="{070E91D6-3789-4778-8C3B-ED5EA925B99D}"/>
              </a:ext>
            </a:extLst>
          </p:cNvPr>
          <p:cNvSpPr txBox="1"/>
          <p:nvPr/>
        </p:nvSpPr>
        <p:spPr>
          <a:xfrm>
            <a:off x="3931784" y="6421201"/>
            <a:ext cx="4328429" cy="369332"/>
          </a:xfrm>
          <a:prstGeom prst="rect">
            <a:avLst/>
          </a:prstGeom>
          <a:noFill/>
        </p:spPr>
        <p:txBody>
          <a:bodyPr wrap="none" rtlCol="0">
            <a:spAutoFit/>
          </a:bodyPr>
          <a:lstStyle/>
          <a:p>
            <a:r>
              <a:rPr lang="en-US" altLang="zh-CN" dirty="0"/>
              <a:t>Parameters: n=50, p=0.22, d=6, |core|=46</a:t>
            </a:r>
            <a:endParaRPr lang="zh-CN" altLang="en-US" dirty="0"/>
          </a:p>
        </p:txBody>
      </p:sp>
    </p:spTree>
    <p:extLst>
      <p:ext uri="{BB962C8B-B14F-4D97-AF65-F5344CB8AC3E}">
        <p14:creationId xmlns:p14="http://schemas.microsoft.com/office/powerpoint/2010/main" val="84929559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1211</TotalTime>
  <Words>1682</Words>
  <Application>Microsoft Office PowerPoint</Application>
  <PresentationFormat>宽屏</PresentationFormat>
  <Paragraphs>146</Paragraphs>
  <Slides>19</Slides>
  <Notes>19</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19</vt:i4>
      </vt:variant>
    </vt:vector>
  </HeadingPairs>
  <TitlesOfParts>
    <vt:vector size="24" baseType="lpstr">
      <vt:lpstr>等线</vt:lpstr>
      <vt:lpstr>等线 Light</vt:lpstr>
      <vt:lpstr>Arial</vt:lpstr>
      <vt:lpstr>Cambria Math</vt:lpstr>
      <vt:lpstr>Office 主题​​</vt:lpstr>
      <vt:lpstr>Scene Analysis &amp; Reconstruction Based on Geometric Distances</vt:lpstr>
      <vt:lpstr>Background: ClusterSLAM (Our previous work, ICCV in review)</vt:lpstr>
      <vt:lpstr>Main topic of my thesis</vt:lpstr>
      <vt:lpstr>Euclidean Embedding (MDS)</vt:lpstr>
      <vt:lpstr>Geometry-Stable MDS</vt:lpstr>
      <vt:lpstr>Common MDS(cMDS)</vt:lpstr>
      <vt:lpstr>Geometrical Stability of cMDS</vt:lpstr>
      <vt:lpstr>Geometrical Stability of cMDS: Proof</vt:lpstr>
      <vt:lpstr>Sparse MDS &amp; SDP experiments</vt:lpstr>
      <vt:lpstr>Design of Geometrically Stable Graph</vt:lpstr>
      <vt:lpstr>Existing work: minimum global rigid graphs</vt:lpstr>
      <vt:lpstr>Anchor-Point Scheme: Motivation</vt:lpstr>
      <vt:lpstr>Anchor-Point Scheme: ε-net</vt:lpstr>
      <vt:lpstr>Anchor-Point Scheme: Hierarchical Connection</vt:lpstr>
      <vt:lpstr>Anchor-Point Scheme: 2D Geometric Guarantee</vt:lpstr>
      <vt:lpstr>Cost Minimization</vt:lpstr>
      <vt:lpstr>Comparison (2D)</vt:lpstr>
      <vt:lpstr>Acknowledgements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Scene Analysis &amp; Reconstruction Based on Geometric Distances</dc:title>
  <dc:creator>Zishuo Zhao</dc:creator>
  <cp:lastModifiedBy>Zishuo Zhao</cp:lastModifiedBy>
  <cp:revision>101</cp:revision>
  <dcterms:created xsi:type="dcterms:W3CDTF">2019-04-21T06:12:57Z</dcterms:created>
  <dcterms:modified xsi:type="dcterms:W3CDTF">2019-06-16T03:19:00Z</dcterms:modified>
</cp:coreProperties>
</file>

<file path=docProps/thumbnail.jpeg>
</file>